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ppt" ContentType="application/vnd.ms-powerpoint"/>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3" r:id="rId1"/>
  </p:sldMasterIdLst>
  <p:notesMasterIdLst>
    <p:notesMasterId r:id="rId51"/>
  </p:notesMasterIdLst>
  <p:sldIdLst>
    <p:sldId id="298" r:id="rId2"/>
    <p:sldId id="266" r:id="rId3"/>
    <p:sldId id="270" r:id="rId4"/>
    <p:sldId id="288" r:id="rId5"/>
    <p:sldId id="289" r:id="rId6"/>
    <p:sldId id="291" r:id="rId7"/>
    <p:sldId id="292" r:id="rId8"/>
    <p:sldId id="293" r:id="rId9"/>
    <p:sldId id="311" r:id="rId10"/>
    <p:sldId id="312" r:id="rId11"/>
    <p:sldId id="342" r:id="rId12"/>
    <p:sldId id="300" r:id="rId13"/>
    <p:sldId id="301" r:id="rId14"/>
    <p:sldId id="303" r:id="rId15"/>
    <p:sldId id="304" r:id="rId16"/>
    <p:sldId id="316" r:id="rId17"/>
    <p:sldId id="317" r:id="rId18"/>
    <p:sldId id="318" r:id="rId19"/>
    <p:sldId id="319" r:id="rId20"/>
    <p:sldId id="320" r:id="rId21"/>
    <p:sldId id="340" r:id="rId22"/>
    <p:sldId id="284" r:id="rId23"/>
    <p:sldId id="341" r:id="rId24"/>
    <p:sldId id="285" r:id="rId25"/>
    <p:sldId id="286" r:id="rId26"/>
    <p:sldId id="278" r:id="rId27"/>
    <p:sldId id="282" r:id="rId28"/>
    <p:sldId id="299" r:id="rId29"/>
    <p:sldId id="321" r:id="rId30"/>
    <p:sldId id="322" r:id="rId31"/>
    <p:sldId id="323" r:id="rId32"/>
    <p:sldId id="324" r:id="rId33"/>
    <p:sldId id="325" r:id="rId34"/>
    <p:sldId id="326" r:id="rId35"/>
    <p:sldId id="327" r:id="rId36"/>
    <p:sldId id="328" r:id="rId37"/>
    <p:sldId id="329" r:id="rId38"/>
    <p:sldId id="330" r:id="rId39"/>
    <p:sldId id="331" r:id="rId40"/>
    <p:sldId id="332" r:id="rId41"/>
    <p:sldId id="344" r:id="rId42"/>
    <p:sldId id="333" r:id="rId43"/>
    <p:sldId id="334" r:id="rId44"/>
    <p:sldId id="335" r:id="rId45"/>
    <p:sldId id="336" r:id="rId46"/>
    <p:sldId id="337" r:id="rId47"/>
    <p:sldId id="339" r:id="rId48"/>
    <p:sldId id="343" r:id="rId49"/>
    <p:sldId id="338" r:id="rId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99" autoAdjust="0"/>
    <p:restoredTop sz="94660"/>
  </p:normalViewPr>
  <p:slideViewPr>
    <p:cSldViewPr>
      <p:cViewPr varScale="1">
        <p:scale>
          <a:sx n="78" d="100"/>
          <a:sy n="78" d="100"/>
        </p:scale>
        <p:origin x="-274" y="-72"/>
      </p:cViewPr>
      <p:guideLst>
        <p:guide orient="horz" pos="2160"/>
        <p:guide pos="2880"/>
      </p:guideLst>
    </p:cSldViewPr>
  </p:slideViewPr>
  <p:notesTextViewPr>
    <p:cViewPr>
      <p:scale>
        <a:sx n="1" d="1"/>
        <a:sy n="1" d="1"/>
      </p:scale>
      <p:origin x="0" y="0"/>
    </p:cViewPr>
  </p:notesTextViewPr>
  <p:sorterViewPr>
    <p:cViewPr>
      <p:scale>
        <a:sx n="100" d="100"/>
        <a:sy n="100" d="100"/>
      </p:scale>
      <p:origin x="0" y="8971"/>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C33F540-965B-4EE3-9A40-C949E9D28DAC}" type="datetimeFigureOut">
              <a:rPr lang="en-US" smtClean="0"/>
              <a:pPr/>
              <a:t>9/26/2013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BCCDD9A-F8E3-479B-AAE6-9ED062ECF10F}" type="slidenum">
              <a:rPr lang="en-US" smtClean="0"/>
              <a:pPr/>
              <a:t>‹#›</a:t>
            </a:fld>
            <a:endParaRPr lang="en-US"/>
          </a:p>
        </p:txBody>
      </p:sp>
    </p:spTree>
    <p:extLst>
      <p:ext uri="{BB962C8B-B14F-4D97-AF65-F5344CB8AC3E}">
        <p14:creationId xmlns:p14="http://schemas.microsoft.com/office/powerpoint/2010/main" val="34362723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BCCDD9A-F8E3-479B-AAE6-9ED062ECF10F}" type="slidenum">
              <a:rPr lang="en-US" smtClean="0"/>
              <a:pPr/>
              <a:t>2</a:t>
            </a:fld>
            <a:endParaRPr lang="en-US"/>
          </a:p>
        </p:txBody>
      </p:sp>
    </p:spTree>
    <p:extLst>
      <p:ext uri="{BB962C8B-B14F-4D97-AF65-F5344CB8AC3E}">
        <p14:creationId xmlns:p14="http://schemas.microsoft.com/office/powerpoint/2010/main" val="3963405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BCCDD9A-F8E3-479B-AAE6-9ED062ECF10F}" type="slidenum">
              <a:rPr lang="en-US" smtClean="0"/>
              <a:pPr/>
              <a:t>26</a:t>
            </a:fld>
            <a:endParaRPr lang="en-US"/>
          </a:p>
        </p:txBody>
      </p:sp>
    </p:spTree>
    <p:extLst>
      <p:ext uri="{BB962C8B-B14F-4D97-AF65-F5344CB8AC3E}">
        <p14:creationId xmlns:p14="http://schemas.microsoft.com/office/powerpoint/2010/main" val="4272892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BCCDD9A-F8E3-479B-AAE6-9ED062ECF10F}" type="slidenum">
              <a:rPr lang="en-US" smtClean="0"/>
              <a:pPr/>
              <a:t>27</a:t>
            </a:fld>
            <a:endParaRPr lang="en-US"/>
          </a:p>
        </p:txBody>
      </p:sp>
    </p:spTree>
    <p:extLst>
      <p:ext uri="{BB962C8B-B14F-4D97-AF65-F5344CB8AC3E}">
        <p14:creationId xmlns:p14="http://schemas.microsoft.com/office/powerpoint/2010/main" val="3955900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BCCDD9A-F8E3-479B-AAE6-9ED062ECF10F}" type="slidenum">
              <a:rPr lang="en-US" smtClean="0"/>
              <a:pPr/>
              <a:t>3</a:t>
            </a:fld>
            <a:endParaRPr lang="en-US"/>
          </a:p>
        </p:txBody>
      </p:sp>
    </p:spTree>
    <p:extLst>
      <p:ext uri="{BB962C8B-B14F-4D97-AF65-F5344CB8AC3E}">
        <p14:creationId xmlns:p14="http://schemas.microsoft.com/office/powerpoint/2010/main" val="138619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Corn starch is comprised of glucose molecules of infinite</a:t>
            </a:r>
            <a:r>
              <a:rPr lang="en-US" baseline="0" dirty="0" smtClean="0"/>
              <a:t> lengths, consists of amylose and amylopectin and requires heat, caustic soda and/or hydrochloric acid plus the activity of a number of different enzymes to break it down  HFCS is a product made possible by the activity of various enzymes of microbial origin.  HFCS is produced from corn.  The </a:t>
            </a:r>
            <a:endParaRPr lang="en-US" dirty="0"/>
          </a:p>
        </p:txBody>
      </p:sp>
      <p:sp>
        <p:nvSpPr>
          <p:cNvPr id="4" name="Slide Number Placeholder 3"/>
          <p:cNvSpPr>
            <a:spLocks noGrp="1"/>
          </p:cNvSpPr>
          <p:nvPr>
            <p:ph type="sldNum" sz="quarter" idx="10"/>
          </p:nvPr>
        </p:nvSpPr>
        <p:spPr/>
        <p:txBody>
          <a:bodyPr/>
          <a:lstStyle/>
          <a:p>
            <a:fld id="{EBCCDD9A-F8E3-479B-AAE6-9ED062ECF10F}" type="slidenum">
              <a:rPr lang="en-US" smtClean="0"/>
              <a:pPr/>
              <a:t>4</a:t>
            </a:fld>
            <a:endParaRPr lang="en-US"/>
          </a:p>
        </p:txBody>
      </p:sp>
    </p:spTree>
    <p:extLst>
      <p:ext uri="{BB962C8B-B14F-4D97-AF65-F5344CB8AC3E}">
        <p14:creationId xmlns:p14="http://schemas.microsoft.com/office/powerpoint/2010/main" val="4251281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Despite the first-ever</a:t>
            </a:r>
            <a:r>
              <a:rPr lang="en-US" baseline="0" dirty="0" smtClean="0"/>
              <a:t> per-capita declines in soft drink sales, companies still sold more than 14 billion gallons of calorie laden soft drinks in 2008.  That’s equivalent to about 506 12-oz servings per year, or 1.4 12-oz servings per day for every man, woman and child.  Those drinks include regular carbonated sodas, energy drinks, sports drinks, fruit drinks, ready-to-drink teas, and vitamin waters.  </a:t>
            </a:r>
            <a:endParaRPr lang="en-US" dirty="0"/>
          </a:p>
        </p:txBody>
      </p:sp>
      <p:sp>
        <p:nvSpPr>
          <p:cNvPr id="4" name="Slide Number Placeholder 3"/>
          <p:cNvSpPr>
            <a:spLocks noGrp="1"/>
          </p:cNvSpPr>
          <p:nvPr>
            <p:ph type="sldNum" sz="quarter" idx="10"/>
          </p:nvPr>
        </p:nvSpPr>
        <p:spPr/>
        <p:txBody>
          <a:bodyPr/>
          <a:lstStyle/>
          <a:p>
            <a:fld id="{EBCCDD9A-F8E3-479B-AAE6-9ED062ECF10F}" type="slidenum">
              <a:rPr lang="en-US" smtClean="0"/>
              <a:pPr/>
              <a:t>8</a:t>
            </a:fld>
            <a:endParaRPr lang="en-US"/>
          </a:p>
        </p:txBody>
      </p:sp>
    </p:spTree>
    <p:extLst>
      <p:ext uri="{BB962C8B-B14F-4D97-AF65-F5344CB8AC3E}">
        <p14:creationId xmlns:p14="http://schemas.microsoft.com/office/powerpoint/2010/main" val="218865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“Food Pyramid”,</a:t>
            </a:r>
            <a:r>
              <a:rPr lang="en-US" baseline="0" dirty="0" smtClean="0"/>
              <a:t> the federal nutrition guide released in 1974 and revised every 5 years, culminating with “MyPyramid” in 2005, was never based on science.   </a:t>
            </a:r>
            <a:endParaRPr lang="en-US" dirty="0"/>
          </a:p>
        </p:txBody>
      </p:sp>
      <p:sp>
        <p:nvSpPr>
          <p:cNvPr id="4" name="Slide Number Placeholder 3"/>
          <p:cNvSpPr>
            <a:spLocks noGrp="1"/>
          </p:cNvSpPr>
          <p:nvPr>
            <p:ph type="sldNum" sz="quarter" idx="10"/>
          </p:nvPr>
        </p:nvSpPr>
        <p:spPr/>
        <p:txBody>
          <a:bodyPr/>
          <a:lstStyle/>
          <a:p>
            <a:fld id="{EBCCDD9A-F8E3-479B-AAE6-9ED062ECF10F}" type="slidenum">
              <a:rPr lang="en-US" smtClean="0"/>
              <a:pPr/>
              <a:t>14</a:t>
            </a:fld>
            <a:endParaRPr lang="en-US"/>
          </a:p>
        </p:txBody>
      </p:sp>
    </p:spTree>
    <p:extLst>
      <p:ext uri="{BB962C8B-B14F-4D97-AF65-F5344CB8AC3E}">
        <p14:creationId xmlns:p14="http://schemas.microsoft.com/office/powerpoint/2010/main" val="1879719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response</a:t>
            </a:r>
            <a:r>
              <a:rPr lang="en-US" baseline="0" dirty="0" smtClean="0"/>
              <a:t> to calls from many in the medical community, the pyramid was changed and morphed into “</a:t>
            </a:r>
            <a:r>
              <a:rPr lang="en-US" baseline="0" dirty="0" err="1" smtClean="0"/>
              <a:t>MyPlate</a:t>
            </a:r>
            <a:r>
              <a:rPr lang="en-US" baseline="0" dirty="0" smtClean="0"/>
              <a:t>”.  This was in response to the Dietary Guidelines Advisory Committee, released in 2010, that obesity is a problem so we should all eat less fat, sugar and salt.  We’re  all supposed to eat more fruits and vegetables and less of everything else.  </a:t>
            </a:r>
            <a:endParaRPr lang="en-US" dirty="0"/>
          </a:p>
        </p:txBody>
      </p:sp>
      <p:sp>
        <p:nvSpPr>
          <p:cNvPr id="4" name="Slide Number Placeholder 3"/>
          <p:cNvSpPr>
            <a:spLocks noGrp="1"/>
          </p:cNvSpPr>
          <p:nvPr>
            <p:ph type="sldNum" sz="quarter" idx="10"/>
          </p:nvPr>
        </p:nvSpPr>
        <p:spPr/>
        <p:txBody>
          <a:bodyPr/>
          <a:lstStyle/>
          <a:p>
            <a:fld id="{EBCCDD9A-F8E3-479B-AAE6-9ED062ECF10F}" type="slidenum">
              <a:rPr lang="en-US" smtClean="0"/>
              <a:pPr/>
              <a:t>15</a:t>
            </a:fld>
            <a:endParaRPr lang="en-US"/>
          </a:p>
        </p:txBody>
      </p:sp>
    </p:spTree>
    <p:extLst>
      <p:ext uri="{BB962C8B-B14F-4D97-AF65-F5344CB8AC3E}">
        <p14:creationId xmlns:p14="http://schemas.microsoft.com/office/powerpoint/2010/main" val="3154111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A492BDF5-DCCF-470B-AECF-BAAD703D946A}" type="slidenum">
              <a:rPr lang="en-US" smtClean="0"/>
              <a:pPr/>
              <a:t>22</a:t>
            </a:fld>
            <a:endParaRPr lang="en-US" smtClean="0"/>
          </a:p>
        </p:txBody>
      </p:sp>
      <p:sp>
        <p:nvSpPr>
          <p:cNvPr id="49155" name="Rectangle 2"/>
          <p:cNvSpPr>
            <a:spLocks noGrp="1" noRot="1" noChangeAspect="1" noChangeArrowheads="1" noTextEdit="1"/>
          </p:cNvSpPr>
          <p:nvPr>
            <p:ph type="sldImg"/>
          </p:nvPr>
        </p:nvSpPr>
        <p:spPr>
          <a:xfrm>
            <a:off x="1147763" y="685800"/>
            <a:ext cx="4572000" cy="3429000"/>
          </a:xfrm>
          <a:ln/>
        </p:spPr>
      </p:sp>
      <p:sp>
        <p:nvSpPr>
          <p:cNvPr id="49156" name="Rectangle 3"/>
          <p:cNvSpPr>
            <a:spLocks noGrp="1" noChangeArrowheads="1"/>
          </p:cNvSpPr>
          <p:nvPr>
            <p:ph type="body" idx="1"/>
          </p:nvPr>
        </p:nvSpPr>
        <p:spPr>
          <a:xfrm>
            <a:off x="685800" y="4344988"/>
            <a:ext cx="5486400" cy="4113212"/>
          </a:xfrm>
          <a:noFill/>
          <a:ln/>
        </p:spPr>
        <p:txBody>
          <a:bodyPr/>
          <a:lstStyle/>
          <a:p>
            <a:pPr eaLnBrk="1" hangingPunct="1"/>
            <a:r>
              <a:rPr lang="en-US" dirty="0" smtClean="0"/>
              <a:t>Amaranth</a:t>
            </a:r>
            <a:r>
              <a:rPr lang="en-US" baseline="0" dirty="0" smtClean="0"/>
              <a:t> (staple of the Aztec culture, peppery taste, higher level of protein 13-14% protein).   Barley (tough hull, hulled barley is very slow-cooking, lightly pearled barley is technically not a whole grain since small amounts of bran are missing).   Buckwheat (is a cousin of rhubarb, not technically a grain at all, and not a kind of wheat).  Bulgur (when wheat kernels are boiled, dried cracked, and sorted by size).   </a:t>
            </a:r>
            <a:r>
              <a:rPr lang="en-US" baseline="0" dirty="0" err="1" smtClean="0"/>
              <a:t>Kamut</a:t>
            </a:r>
            <a:r>
              <a:rPr lang="en-US" baseline="0" dirty="0" smtClean="0"/>
              <a:t> (ancient </a:t>
            </a:r>
            <a:r>
              <a:rPr lang="en-US" baseline="0" dirty="0" err="1" smtClean="0"/>
              <a:t>Eqyptian</a:t>
            </a:r>
            <a:r>
              <a:rPr lang="en-US" baseline="0" dirty="0" smtClean="0"/>
              <a:t> word for wheat).  </a:t>
            </a:r>
            <a:r>
              <a:rPr lang="en-US" baseline="0" dirty="0" err="1" smtClean="0"/>
              <a:t>Farro</a:t>
            </a:r>
            <a:r>
              <a:rPr lang="en-US" baseline="0" smtClean="0"/>
              <a:t>/Emmer (  </a:t>
            </a:r>
            <a:endParaRPr lang="en-US"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Multi-grain and seven-grain</a:t>
            </a:r>
            <a:r>
              <a:rPr lang="en-US" baseline="0" dirty="0" smtClean="0"/>
              <a:t> just means more than one grain.  The grains used may or may note be whole grains.    Stone-ground is a technique for grinding grain.  It usually means that the grain is coarser and that the germ is intact.  The bran portion may or may not be included.     Some breads have caramel coloring added to make then look darker, like whole grains.  </a:t>
            </a:r>
            <a:endParaRPr lang="en-US" dirty="0"/>
          </a:p>
        </p:txBody>
      </p:sp>
      <p:sp>
        <p:nvSpPr>
          <p:cNvPr id="4" name="Slide Number Placeholder 3"/>
          <p:cNvSpPr>
            <a:spLocks noGrp="1"/>
          </p:cNvSpPr>
          <p:nvPr>
            <p:ph type="sldNum" sz="quarter" idx="10"/>
          </p:nvPr>
        </p:nvSpPr>
        <p:spPr/>
        <p:txBody>
          <a:bodyPr/>
          <a:lstStyle/>
          <a:p>
            <a:fld id="{EBCCDD9A-F8E3-479B-AAE6-9ED062ECF10F}" type="slidenum">
              <a:rPr lang="en-US" smtClean="0"/>
              <a:pPr/>
              <a:t>24</a:t>
            </a:fld>
            <a:endParaRPr lang="en-US"/>
          </a:p>
        </p:txBody>
      </p:sp>
    </p:spTree>
    <p:extLst>
      <p:ext uri="{BB962C8B-B14F-4D97-AF65-F5344CB8AC3E}">
        <p14:creationId xmlns:p14="http://schemas.microsoft.com/office/powerpoint/2010/main" val="211105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BCCDD9A-F8E3-479B-AAE6-9ED062ECF10F}" type="slidenum">
              <a:rPr lang="en-US" smtClean="0"/>
              <a:pPr/>
              <a:t>25</a:t>
            </a:fld>
            <a:endParaRPr lang="en-US"/>
          </a:p>
        </p:txBody>
      </p:sp>
    </p:spTree>
    <p:extLst>
      <p:ext uri="{BB962C8B-B14F-4D97-AF65-F5344CB8AC3E}">
        <p14:creationId xmlns:p14="http://schemas.microsoft.com/office/powerpoint/2010/main" val="178546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5762219-40A3-4F45-B5DF-1B0C2C443C4E}" type="datetimeFigureOut">
              <a:rPr lang="en-US" smtClean="0"/>
              <a:pPr/>
              <a:t>9/26/2013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943955-1AFC-4DAC-843C-4E536F93BA8C}" type="slidenum">
              <a:rPr lang="en-US" smtClean="0"/>
              <a:pPr/>
              <a:t>‹#›</a:t>
            </a:fld>
            <a:endParaRPr lang="en-US"/>
          </a:p>
        </p:txBody>
      </p:sp>
    </p:spTree>
    <p:extLst>
      <p:ext uri="{BB962C8B-B14F-4D97-AF65-F5344CB8AC3E}">
        <p14:creationId xmlns:p14="http://schemas.microsoft.com/office/powerpoint/2010/main" val="2638205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762219-40A3-4F45-B5DF-1B0C2C443C4E}" type="datetimeFigureOut">
              <a:rPr lang="en-US" smtClean="0"/>
              <a:pPr/>
              <a:t>9/26/2013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943955-1AFC-4DAC-843C-4E536F93BA8C}" type="slidenum">
              <a:rPr lang="en-US" smtClean="0"/>
              <a:pPr/>
              <a:t>‹#›</a:t>
            </a:fld>
            <a:endParaRPr lang="en-US"/>
          </a:p>
        </p:txBody>
      </p:sp>
    </p:spTree>
    <p:extLst>
      <p:ext uri="{BB962C8B-B14F-4D97-AF65-F5344CB8AC3E}">
        <p14:creationId xmlns:p14="http://schemas.microsoft.com/office/powerpoint/2010/main" val="1799655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762219-40A3-4F45-B5DF-1B0C2C443C4E}" type="datetimeFigureOut">
              <a:rPr lang="en-US" smtClean="0"/>
              <a:pPr/>
              <a:t>9/26/2013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943955-1AFC-4DAC-843C-4E536F93BA8C}" type="slidenum">
              <a:rPr lang="en-US" smtClean="0"/>
              <a:pPr/>
              <a:t>‹#›</a:t>
            </a:fld>
            <a:endParaRPr lang="en-US"/>
          </a:p>
        </p:txBody>
      </p:sp>
    </p:spTree>
    <p:extLst>
      <p:ext uri="{BB962C8B-B14F-4D97-AF65-F5344CB8AC3E}">
        <p14:creationId xmlns:p14="http://schemas.microsoft.com/office/powerpoint/2010/main" val="2640723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9027C21-6643-4A2E-A209-529D180AAD56}" type="slidenum">
              <a:rPr lang="en-US"/>
              <a:pPr>
                <a:defRPr/>
              </a:pPr>
              <a:t>‹#›</a:t>
            </a:fld>
            <a:endParaRPr lang="en-US"/>
          </a:p>
        </p:txBody>
      </p:sp>
    </p:spTree>
    <p:extLst>
      <p:ext uri="{BB962C8B-B14F-4D97-AF65-F5344CB8AC3E}">
        <p14:creationId xmlns:p14="http://schemas.microsoft.com/office/powerpoint/2010/main" val="9067329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lipArt Placeholder 2"/>
          <p:cNvSpPr>
            <a:spLocks noGrp="1"/>
          </p:cNvSpPr>
          <p:nvPr>
            <p:ph type="clipArt" sz="half" idx="1"/>
          </p:nvPr>
        </p:nvSpPr>
        <p:spPr>
          <a:xfrm>
            <a:off x="457200" y="1600200"/>
            <a:ext cx="4038600" cy="4525963"/>
          </a:xfrm>
        </p:spPr>
        <p:txBody>
          <a:bodyPr/>
          <a:lstStyle/>
          <a:p>
            <a:pPr lvl="0"/>
            <a:endParaRPr lang="en-US" noProof="0" smtClean="0"/>
          </a:p>
        </p:txBody>
      </p:sp>
      <p:sp>
        <p:nvSpPr>
          <p:cNvPr id="4" name="Text Placeholder 3"/>
          <p:cNvSpPr>
            <a:spLocks noGrp="1"/>
          </p:cNvSpPr>
          <p:nvPr>
            <p:ph type="body"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71A46AF-D2EB-4CA0-BBC5-FAF3EB6A7F6D}" type="slidenum">
              <a:rPr lang="en-US"/>
              <a:pPr>
                <a:defRPr/>
              </a:pPr>
              <a:t>‹#›</a:t>
            </a:fld>
            <a:endParaRPr lang="en-US"/>
          </a:p>
        </p:txBody>
      </p:sp>
    </p:spTree>
    <p:extLst>
      <p:ext uri="{BB962C8B-B14F-4D97-AF65-F5344CB8AC3E}">
        <p14:creationId xmlns:p14="http://schemas.microsoft.com/office/powerpoint/2010/main" val="3929834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609600"/>
            <a:ext cx="6096000" cy="1143000"/>
          </a:xfrm>
        </p:spPr>
        <p:txBody>
          <a:bodyPr/>
          <a:lstStyle/>
          <a:p>
            <a:r>
              <a:rPr lang="en-US"/>
              <a:t>Click to edit Master title style</a:t>
            </a:r>
          </a:p>
        </p:txBody>
      </p:sp>
      <p:sp>
        <p:nvSpPr>
          <p:cNvPr id="3" name="Text Placeholder 2"/>
          <p:cNvSpPr>
            <a:spLocks noGrp="1"/>
          </p:cNvSpPr>
          <p:nvPr>
            <p:ph type="body" sz="half" idx="1"/>
          </p:nvPr>
        </p:nvSpPr>
        <p:spPr>
          <a:xfrm>
            <a:off x="2819400" y="1981200"/>
            <a:ext cx="29718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943600" y="1981200"/>
            <a:ext cx="29718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5943600" y="4114800"/>
            <a:ext cx="29718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304800" y="6248400"/>
            <a:ext cx="1905000" cy="457200"/>
          </a:xfrm>
        </p:spPr>
        <p:txBody>
          <a:bodyPr/>
          <a:lstStyle>
            <a:lvl1pPr>
              <a:defRPr/>
            </a:lvl1pPr>
          </a:lstStyle>
          <a:p>
            <a:pPr>
              <a:defRPr/>
            </a:pPr>
            <a:endParaRPr lang="en-US"/>
          </a:p>
        </p:txBody>
      </p:sp>
      <p:sp>
        <p:nvSpPr>
          <p:cNvPr id="7" name="Footer Placeholder 6"/>
          <p:cNvSpPr>
            <a:spLocks noGrp="1"/>
          </p:cNvSpPr>
          <p:nvPr>
            <p:ph type="ftr" sz="quarter" idx="11"/>
          </p:nvPr>
        </p:nvSpPr>
        <p:spPr>
          <a:xfrm>
            <a:off x="3581400" y="6248400"/>
            <a:ext cx="2895600" cy="457200"/>
          </a:xfrm>
        </p:spPr>
        <p:txBody>
          <a:bodyPr/>
          <a:lstStyle>
            <a:lvl1pPr>
              <a:defRPr/>
            </a:lvl1pPr>
          </a:lstStyle>
          <a:p>
            <a:pPr>
              <a:defRPr/>
            </a:pPr>
            <a:endParaRPr lang="en-US"/>
          </a:p>
        </p:txBody>
      </p:sp>
      <p:sp>
        <p:nvSpPr>
          <p:cNvPr id="8" name="Slide Number Placeholder 7"/>
          <p:cNvSpPr>
            <a:spLocks noGrp="1"/>
          </p:cNvSpPr>
          <p:nvPr>
            <p:ph type="sldNum" sz="quarter" idx="12"/>
          </p:nvPr>
        </p:nvSpPr>
        <p:spPr>
          <a:xfrm>
            <a:off x="7010400" y="6248400"/>
            <a:ext cx="1905000" cy="457200"/>
          </a:xfrm>
        </p:spPr>
        <p:txBody>
          <a:bodyPr/>
          <a:lstStyle>
            <a:lvl1pPr>
              <a:defRPr/>
            </a:lvl1pPr>
          </a:lstStyle>
          <a:p>
            <a:pPr>
              <a:defRPr/>
            </a:pPr>
            <a:fld id="{0ABADF3C-8C7F-448B-9B2F-A530B924A26D}" type="slidenum">
              <a:rPr lang="en-US"/>
              <a:pPr>
                <a:defRPr/>
              </a:pPr>
              <a:t>‹#›</a:t>
            </a:fld>
            <a:endParaRPr lang="en-US"/>
          </a:p>
        </p:txBody>
      </p:sp>
    </p:spTree>
    <p:extLst>
      <p:ext uri="{BB962C8B-B14F-4D97-AF65-F5344CB8AC3E}">
        <p14:creationId xmlns:p14="http://schemas.microsoft.com/office/powerpoint/2010/main" val="1070905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762219-40A3-4F45-B5DF-1B0C2C443C4E}" type="datetimeFigureOut">
              <a:rPr lang="en-US" smtClean="0"/>
              <a:pPr/>
              <a:t>9/26/2013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943955-1AFC-4DAC-843C-4E536F93BA8C}" type="slidenum">
              <a:rPr lang="en-US" smtClean="0"/>
              <a:pPr/>
              <a:t>‹#›</a:t>
            </a:fld>
            <a:endParaRPr lang="en-US"/>
          </a:p>
        </p:txBody>
      </p:sp>
    </p:spTree>
    <p:extLst>
      <p:ext uri="{BB962C8B-B14F-4D97-AF65-F5344CB8AC3E}">
        <p14:creationId xmlns:p14="http://schemas.microsoft.com/office/powerpoint/2010/main" val="1396816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5762219-40A3-4F45-B5DF-1B0C2C443C4E}" type="datetimeFigureOut">
              <a:rPr lang="en-US" smtClean="0"/>
              <a:pPr/>
              <a:t>9/26/2013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943955-1AFC-4DAC-843C-4E536F93BA8C}" type="slidenum">
              <a:rPr lang="en-US" smtClean="0"/>
              <a:pPr/>
              <a:t>‹#›</a:t>
            </a:fld>
            <a:endParaRPr lang="en-US"/>
          </a:p>
        </p:txBody>
      </p:sp>
    </p:spTree>
    <p:extLst>
      <p:ext uri="{BB962C8B-B14F-4D97-AF65-F5344CB8AC3E}">
        <p14:creationId xmlns:p14="http://schemas.microsoft.com/office/powerpoint/2010/main" val="3037887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5762219-40A3-4F45-B5DF-1B0C2C443C4E}" type="datetimeFigureOut">
              <a:rPr lang="en-US" smtClean="0"/>
              <a:pPr/>
              <a:t>9/26/2013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943955-1AFC-4DAC-843C-4E536F93BA8C}" type="slidenum">
              <a:rPr lang="en-US" smtClean="0"/>
              <a:pPr/>
              <a:t>‹#›</a:t>
            </a:fld>
            <a:endParaRPr lang="en-US"/>
          </a:p>
        </p:txBody>
      </p:sp>
    </p:spTree>
    <p:extLst>
      <p:ext uri="{BB962C8B-B14F-4D97-AF65-F5344CB8AC3E}">
        <p14:creationId xmlns:p14="http://schemas.microsoft.com/office/powerpoint/2010/main" val="1107846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5762219-40A3-4F45-B5DF-1B0C2C443C4E}" type="datetimeFigureOut">
              <a:rPr lang="en-US" smtClean="0"/>
              <a:pPr/>
              <a:t>9/26/2013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943955-1AFC-4DAC-843C-4E536F93BA8C}" type="slidenum">
              <a:rPr lang="en-US" smtClean="0"/>
              <a:pPr/>
              <a:t>‹#›</a:t>
            </a:fld>
            <a:endParaRPr lang="en-US"/>
          </a:p>
        </p:txBody>
      </p:sp>
    </p:spTree>
    <p:extLst>
      <p:ext uri="{BB962C8B-B14F-4D97-AF65-F5344CB8AC3E}">
        <p14:creationId xmlns:p14="http://schemas.microsoft.com/office/powerpoint/2010/main" val="1412317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5762219-40A3-4F45-B5DF-1B0C2C443C4E}" type="datetimeFigureOut">
              <a:rPr lang="en-US" smtClean="0"/>
              <a:pPr/>
              <a:t>9/26/2013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943955-1AFC-4DAC-843C-4E536F93BA8C}" type="slidenum">
              <a:rPr lang="en-US" smtClean="0"/>
              <a:pPr/>
              <a:t>‹#›</a:t>
            </a:fld>
            <a:endParaRPr lang="en-US"/>
          </a:p>
        </p:txBody>
      </p:sp>
    </p:spTree>
    <p:extLst>
      <p:ext uri="{BB962C8B-B14F-4D97-AF65-F5344CB8AC3E}">
        <p14:creationId xmlns:p14="http://schemas.microsoft.com/office/powerpoint/2010/main" val="19245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762219-40A3-4F45-B5DF-1B0C2C443C4E}" type="datetimeFigureOut">
              <a:rPr lang="en-US" smtClean="0"/>
              <a:pPr/>
              <a:t>9/26/2013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943955-1AFC-4DAC-843C-4E536F93BA8C}" type="slidenum">
              <a:rPr lang="en-US" smtClean="0"/>
              <a:pPr/>
              <a:t>‹#›</a:t>
            </a:fld>
            <a:endParaRPr lang="en-US"/>
          </a:p>
        </p:txBody>
      </p:sp>
    </p:spTree>
    <p:extLst>
      <p:ext uri="{BB962C8B-B14F-4D97-AF65-F5344CB8AC3E}">
        <p14:creationId xmlns:p14="http://schemas.microsoft.com/office/powerpoint/2010/main" val="3757113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762219-40A3-4F45-B5DF-1B0C2C443C4E}" type="datetimeFigureOut">
              <a:rPr lang="en-US" smtClean="0"/>
              <a:pPr/>
              <a:t>9/26/2013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943955-1AFC-4DAC-843C-4E536F93BA8C}" type="slidenum">
              <a:rPr lang="en-US" smtClean="0"/>
              <a:pPr/>
              <a:t>‹#›</a:t>
            </a:fld>
            <a:endParaRPr lang="en-US"/>
          </a:p>
        </p:txBody>
      </p:sp>
    </p:spTree>
    <p:extLst>
      <p:ext uri="{BB962C8B-B14F-4D97-AF65-F5344CB8AC3E}">
        <p14:creationId xmlns:p14="http://schemas.microsoft.com/office/powerpoint/2010/main" val="3466872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762219-40A3-4F45-B5DF-1B0C2C443C4E}" type="datetimeFigureOut">
              <a:rPr lang="en-US" smtClean="0"/>
              <a:pPr/>
              <a:t>9/26/2013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943955-1AFC-4DAC-843C-4E536F93BA8C}" type="slidenum">
              <a:rPr lang="en-US" smtClean="0"/>
              <a:pPr/>
              <a:t>‹#›</a:t>
            </a:fld>
            <a:endParaRPr lang="en-US"/>
          </a:p>
        </p:txBody>
      </p:sp>
    </p:spTree>
    <p:extLst>
      <p:ext uri="{BB962C8B-B14F-4D97-AF65-F5344CB8AC3E}">
        <p14:creationId xmlns:p14="http://schemas.microsoft.com/office/powerpoint/2010/main" val="3887012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Rectangle 15"/>
          <p:cNvSpPr/>
          <p:nvPr/>
        </p:nvSpPr>
        <p:spPr>
          <a:xfrm>
            <a:off x="0" y="0"/>
            <a:ext cx="7315200" cy="5105400"/>
          </a:xfrm>
          <a:prstGeom prst="rect">
            <a:avLst/>
          </a:prstGeom>
          <a:gradFill flip="none" rotWithShape="1">
            <a:gsLst>
              <a:gs pos="0">
                <a:schemeClr val="accent3">
                  <a:lumMod val="75000"/>
                </a:schemeClr>
              </a:gs>
              <a:gs pos="51000">
                <a:schemeClr val="bg1"/>
              </a:gs>
              <a:gs pos="100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10"/>
          <p:cNvGrpSpPr/>
          <p:nvPr/>
        </p:nvGrpSpPr>
        <p:grpSpPr>
          <a:xfrm>
            <a:off x="16184" y="-7416"/>
            <a:ext cx="9127816" cy="6865416"/>
            <a:chOff x="16184" y="11464"/>
            <a:chExt cx="9127816" cy="6865416"/>
          </a:xfrm>
        </p:grpSpPr>
        <p:pic>
          <p:nvPicPr>
            <p:cNvPr id="12" name="Picture 11"/>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7721600" y="11464"/>
              <a:ext cx="1422400" cy="952500"/>
            </a:xfrm>
            <a:prstGeom prst="rect">
              <a:avLst/>
            </a:prstGeom>
            <a:effectLst/>
          </p:spPr>
        </p:pic>
        <p:pic>
          <p:nvPicPr>
            <p:cNvPr id="13" name="Picture 12"/>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6184" y="5181600"/>
              <a:ext cx="1780757" cy="1695280"/>
            </a:xfrm>
            <a:prstGeom prst="rect">
              <a:avLst/>
            </a:prstGeom>
          </p:spPr>
        </p:pic>
      </p:gr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762219-40A3-4F45-B5DF-1B0C2C443C4E}" type="datetimeFigureOut">
              <a:rPr lang="en-US" smtClean="0"/>
              <a:pPr/>
              <a:t>9/26/2013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943955-1AFC-4DAC-843C-4E536F93BA8C}" type="slidenum">
              <a:rPr lang="en-US" smtClean="0"/>
              <a:pPr/>
              <a:t>‹#›</a:t>
            </a:fld>
            <a:endParaRPr lang="en-US"/>
          </a:p>
        </p:txBody>
      </p:sp>
    </p:spTree>
    <p:extLst>
      <p:ext uri="{BB962C8B-B14F-4D97-AF65-F5344CB8AC3E}">
        <p14:creationId xmlns:p14="http://schemas.microsoft.com/office/powerpoint/2010/main" val="4018370461"/>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6" r:id="rId12"/>
    <p:sldLayoutId id="2147483857" r:id="rId13"/>
    <p:sldLayoutId id="2147483858"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oleObject" Target="../embeddings/oleObject1.bin"/><Relationship Id="rId7" Type="http://schemas.openxmlformats.org/officeDocument/2006/relationships/image" Target="../media/image14.jpe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3.png"/><Relationship Id="rId5" Type="http://schemas.openxmlformats.org/officeDocument/2006/relationships/image" Target="../media/image12.jpeg"/><Relationship Id="rId10" Type="http://schemas.openxmlformats.org/officeDocument/2006/relationships/image" Target="../media/image17.jpeg"/><Relationship Id="rId4" Type="http://schemas.openxmlformats.org/officeDocument/2006/relationships/image" Target="../media/image11.wmf"/><Relationship Id="rId9" Type="http://schemas.openxmlformats.org/officeDocument/2006/relationships/image" Target="../media/image16.jpeg"/></Relationships>
</file>

<file path=ppt/slides/_rels/slide19.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jpe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images.google.com/imgres?imgurl=http://i.ehow.com/images/GlobalPhoto/Articles/2250270/yogurt1_Full.jpg&amp;imgrefurl=http://www.ehow.com/how_2250270_melt-fat-certain-foods.html&amp;usg=__w-6pFAtOOE1uF6YnHXrw444NkCg=&amp;h=190&amp;w=239&amp;sz=21&amp;hl=en&amp;start=153&amp;tbnid=o_qsg4BQb9jh8M:&amp;tbnh=87&amp;tbnw=109&amp;prev=/images?q=low+fat+yogurt&amp;gbv=2&amp;ndsp=20&amp;hl=en&amp;safe=active&amp;sa=N&amp;start=140" TargetMode="External"/><Relationship Id="rId3" Type="http://schemas.openxmlformats.org/officeDocument/2006/relationships/image" Target="../media/image20.jpeg"/><Relationship Id="rId7" Type="http://schemas.openxmlformats.org/officeDocument/2006/relationships/image" Target="../media/image22.jpeg"/><Relationship Id="rId2" Type="http://schemas.openxmlformats.org/officeDocument/2006/relationships/hyperlink" Target="http://images.google.com/imgres?imgurl=https://secure.techxpress.net/cooksvanilla.com/images/uploads/pages/almonds.jpg&amp;imgrefurl=http://www.cooksvanilla.com/product_39_Pure_Almond_Extract.html&amp;usg=__dZkIgajOzNyigCrStTwNraMUceo=&amp;h=480&amp;w=640&amp;sz=84&amp;hl=en&amp;start=10&amp;tbnid=qod5NmcT8xdGtM:&amp;tbnh=103&amp;tbnw=137&amp;prev=/images?q=almonds&amp;gbv=2&amp;hl=en&amp;safe=active" TargetMode="External"/><Relationship Id="rId1" Type="http://schemas.openxmlformats.org/officeDocument/2006/relationships/slideLayout" Target="../slideLayouts/slideLayout6.xml"/><Relationship Id="rId6" Type="http://schemas.openxmlformats.org/officeDocument/2006/relationships/hyperlink" Target="http://images.google.com/imgres?imgurl=http://www.dubuque247.com/Fresh-Vegetables.jpg&amp;imgrefurl=http://www.dubuque247.com/&amp;usg=__hY59UdfIWFED3m6AD9fa9Ii6gxY=&amp;h=300&amp;w=300&amp;sz=156&amp;hl=en&amp;start=2&amp;tbnid=JepWe1_WWnd3MM:&amp;tbnh=116&amp;tbnw=116&amp;prev=/images?q=vegetables&amp;gbv=2&amp;hl=en&amp;safe=active" TargetMode="External"/><Relationship Id="rId5" Type="http://schemas.openxmlformats.org/officeDocument/2006/relationships/image" Target="../media/image21.jpeg"/><Relationship Id="rId10" Type="http://schemas.openxmlformats.org/officeDocument/2006/relationships/image" Target="../media/image24.jpeg"/><Relationship Id="rId4" Type="http://schemas.openxmlformats.org/officeDocument/2006/relationships/hyperlink" Target="http://images.google.com/imgres?imgurl=http://img1.tradeget.com/agcoincorporation/77R9IYPL1fruits.jpg&amp;imgrefurl=http://www.tradeget.com/free_list/p8124/Our_Product.html&amp;usg=__gzsNfObk0n4ca-ZriWSzo0T6Pz8=&amp;h=400&amp;w=400&amp;sz=31&amp;hl=en&amp;start=8&amp;tbnid=xMszIHXZRmTFVM:&amp;tbnh=124&amp;tbnw=124&amp;prev=/images?q=fruits&amp;gbv=2&amp;hl=en&amp;safe=active" TargetMode="External"/><Relationship Id="rId9" Type="http://schemas.openxmlformats.org/officeDocument/2006/relationships/image" Target="../media/image23.jpeg"/></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6.jpeg"/><Relationship Id="rId7" Type="http://schemas.openxmlformats.org/officeDocument/2006/relationships/hyperlink" Target="http://www.seriouseats.com/images/20080802corn.jpg"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8.jpeg"/><Relationship Id="rId5" Type="http://schemas.openxmlformats.org/officeDocument/2006/relationships/hyperlink" Target="http://www.foodsubs.com/Photos/quinoa.jpg" TargetMode="External"/><Relationship Id="rId4" Type="http://schemas.openxmlformats.org/officeDocument/2006/relationships/image" Target="../media/image27.jpeg"/><Relationship Id="rId9"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33.wmf"/></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jpeg"/></Relationships>
</file>

<file path=ppt/slides/_rels/slide2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jpeg"/></Relationships>
</file>

<file path=ppt/slides/_rels/slide2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41.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48.jpeg"/><Relationship Id="rId13" Type="http://schemas.openxmlformats.org/officeDocument/2006/relationships/image" Target="../media/image52.jpeg"/><Relationship Id="rId18" Type="http://schemas.openxmlformats.org/officeDocument/2006/relationships/image" Target="../media/image54.jpeg"/><Relationship Id="rId26" Type="http://schemas.openxmlformats.org/officeDocument/2006/relationships/hyperlink" Target="http://www.prnewswire.com/mnr/landolakes/27231/images/27231-hi-salted.jpg" TargetMode="External"/><Relationship Id="rId3" Type="http://schemas.openxmlformats.org/officeDocument/2006/relationships/hyperlink" Target="http://www.stewleonards.com/cms_images/whole_milk_carton.jpg" TargetMode="External"/><Relationship Id="rId21" Type="http://schemas.openxmlformats.org/officeDocument/2006/relationships/image" Target="../media/image57.png"/><Relationship Id="rId7" Type="http://schemas.openxmlformats.org/officeDocument/2006/relationships/image" Target="../media/image47.jpeg"/><Relationship Id="rId12" Type="http://schemas.openxmlformats.org/officeDocument/2006/relationships/image" Target="../media/image51.jpeg"/><Relationship Id="rId17" Type="http://schemas.openxmlformats.org/officeDocument/2006/relationships/image" Target="../media/image11.wmf"/><Relationship Id="rId25" Type="http://schemas.openxmlformats.org/officeDocument/2006/relationships/image" Target="../media/image16.jpeg"/><Relationship Id="rId2" Type="http://schemas.openxmlformats.org/officeDocument/2006/relationships/slideLayout" Target="../slideLayouts/slideLayout7.xml"/><Relationship Id="rId16" Type="http://schemas.openxmlformats.org/officeDocument/2006/relationships/oleObject" Target="../embeddings/oleObject2.bin"/><Relationship Id="rId20" Type="http://schemas.openxmlformats.org/officeDocument/2006/relationships/image" Target="../media/image56.wmf"/><Relationship Id="rId29" Type="http://schemas.openxmlformats.org/officeDocument/2006/relationships/image" Target="../media/image61.jpeg"/><Relationship Id="rId1" Type="http://schemas.openxmlformats.org/officeDocument/2006/relationships/vmlDrawing" Target="../drawings/vmlDrawing2.vml"/><Relationship Id="rId6" Type="http://schemas.openxmlformats.org/officeDocument/2006/relationships/image" Target="../media/image46.png"/><Relationship Id="rId11" Type="http://schemas.openxmlformats.org/officeDocument/2006/relationships/image" Target="../media/image50.jpeg"/><Relationship Id="rId24" Type="http://schemas.openxmlformats.org/officeDocument/2006/relationships/image" Target="../media/image58.gif"/><Relationship Id="rId5" Type="http://schemas.openxmlformats.org/officeDocument/2006/relationships/image" Target="../media/image45.jpeg"/><Relationship Id="rId15" Type="http://schemas.openxmlformats.org/officeDocument/2006/relationships/image" Target="../media/image13.png"/><Relationship Id="rId23" Type="http://schemas.openxmlformats.org/officeDocument/2006/relationships/image" Target="../media/image43.wmf"/><Relationship Id="rId28" Type="http://schemas.openxmlformats.org/officeDocument/2006/relationships/image" Target="../media/image60.png"/><Relationship Id="rId10" Type="http://schemas.openxmlformats.org/officeDocument/2006/relationships/hyperlink" Target="https://www.fairprice.com.sg/Images/Products/053588.jpg" TargetMode="External"/><Relationship Id="rId19" Type="http://schemas.openxmlformats.org/officeDocument/2006/relationships/image" Target="../media/image55.jpeg"/><Relationship Id="rId4" Type="http://schemas.openxmlformats.org/officeDocument/2006/relationships/image" Target="../media/image44.jpeg"/><Relationship Id="rId9" Type="http://schemas.openxmlformats.org/officeDocument/2006/relationships/image" Target="../media/image49.png"/><Relationship Id="rId14" Type="http://schemas.openxmlformats.org/officeDocument/2006/relationships/image" Target="../media/image53.jpeg"/><Relationship Id="rId22" Type="http://schemas.openxmlformats.org/officeDocument/2006/relationships/oleObject" Target="../embeddings/oleObject3.bin"/><Relationship Id="rId27" Type="http://schemas.openxmlformats.org/officeDocument/2006/relationships/image" Target="../media/image59.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64.jpeg"/><Relationship Id="rId3" Type="http://schemas.openxmlformats.org/officeDocument/2006/relationships/image" Target="../media/image63.jpeg"/><Relationship Id="rId7" Type="http://schemas.openxmlformats.org/officeDocument/2006/relationships/image" Target="../media/image53.jpeg"/><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hyperlink" Target="http://www.stewleonards.com/cms_images/whole_milk_carton.jpg" TargetMode="External"/><Relationship Id="rId4" Type="http://schemas.openxmlformats.org/officeDocument/2006/relationships/image" Target="../media/image55.jpeg"/></Relationships>
</file>

<file path=ppt/slides/_rels/slide31.xml.rels><?xml version="1.0" encoding="UTF-8" standalone="yes"?>
<Relationships xmlns="http://schemas.openxmlformats.org/package/2006/relationships"><Relationship Id="rId8" Type="http://schemas.openxmlformats.org/officeDocument/2006/relationships/image" Target="../media/image67.jpeg"/><Relationship Id="rId3" Type="http://schemas.openxmlformats.org/officeDocument/2006/relationships/hyperlink" Target="http://www.stewleonards.com/cms_images/whole_milk_carton.jpg" TargetMode="External"/><Relationship Id="rId7" Type="http://schemas.openxmlformats.org/officeDocument/2006/relationships/image" Target="../media/image66.jpe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hyperlink" Target="http://images.google.com/imgres?imgurl=http://food.oregonstate.edu/images/fat/lard2.jpg&amp;imgrefurl=http://food.oregonstate.edu/l/lard.html&amp;h=578&amp;w=1024&amp;sz=241&amp;tbnid=t5Z8UxxvO8kJ:&amp;tbnh=84&amp;tbnw=150&amp;hl=en&amp;start=5&amp;prev=/images?q=lard&amp;svnum=10&amp;hl=en&amp;lr=" TargetMode="External"/><Relationship Id="rId5" Type="http://schemas.openxmlformats.org/officeDocument/2006/relationships/image" Target="../media/image45.jpeg"/><Relationship Id="rId4" Type="http://schemas.openxmlformats.org/officeDocument/2006/relationships/image" Target="../media/image44.jpeg"/><Relationship Id="rId9" Type="http://schemas.openxmlformats.org/officeDocument/2006/relationships/image" Target="../media/image53.jpeg"/></Relationships>
</file>

<file path=ppt/slides/_rels/slide3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8.jpeg"/><Relationship Id="rId7" Type="http://schemas.openxmlformats.org/officeDocument/2006/relationships/image" Target="../media/image48.jpe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47.jpeg"/><Relationship Id="rId5" Type="http://schemas.openxmlformats.org/officeDocument/2006/relationships/image" Target="../media/image46.png"/><Relationship Id="rId4" Type="http://schemas.openxmlformats.org/officeDocument/2006/relationships/image" Target="file:///C:\My%20Documents\VA%20stuff\Clip%20Art\HDL-LDL.JPG" TargetMode="External"/><Relationship Id="rId9" Type="http://schemas.openxmlformats.org/officeDocument/2006/relationships/image" Target="../media/image70.emf"/></Relationships>
</file>

<file path=ppt/slides/_rels/slide33.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68.jpeg"/><Relationship Id="rId7" Type="http://schemas.openxmlformats.org/officeDocument/2006/relationships/hyperlink" Target="https://www.fairprice.com.sg/Images/Products/053588.jpg" TargetMode="External"/><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54.jpeg"/><Relationship Id="rId5" Type="http://schemas.openxmlformats.org/officeDocument/2006/relationships/image" Target="../media/image51.jpeg"/><Relationship Id="rId10" Type="http://schemas.openxmlformats.org/officeDocument/2006/relationships/image" Target="../media/image71.jpeg"/><Relationship Id="rId4" Type="http://schemas.openxmlformats.org/officeDocument/2006/relationships/image" Target="file:///C:\My%20Documents\VA%20stuff\Clip%20Art\HDL-LDL.JPG" TargetMode="External"/><Relationship Id="rId9" Type="http://schemas.openxmlformats.org/officeDocument/2006/relationships/hyperlink" Target="http://www.shopfoodex.com/catalog/images/02900065150.jpg"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image" Target="../media/image68.jpeg"/><Relationship Id="rId7" Type="http://schemas.openxmlformats.org/officeDocument/2006/relationships/image" Target="../media/image64.jpe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72.jpeg"/><Relationship Id="rId5" Type="http://schemas.openxmlformats.org/officeDocument/2006/relationships/image" Target="../media/image55.jpeg"/><Relationship Id="rId4" Type="http://schemas.openxmlformats.org/officeDocument/2006/relationships/image" Target="file:///C:\My%20Documents\VA%20stuff\Clip%20Art\HDL-LDL.JPG"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slideLayout" Target="../slideLayouts/slideLayout2.xml"/><Relationship Id="rId4" Type="http://schemas.openxmlformats.org/officeDocument/2006/relationships/image" Target="../media/image75.wmf"/></Relationships>
</file>

<file path=ppt/slides/_rels/slide36.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7.xml"/><Relationship Id="rId5" Type="http://schemas.openxmlformats.org/officeDocument/2006/relationships/image" Target="../media/image81.jpeg"/><Relationship Id="rId4" Type="http://schemas.openxmlformats.org/officeDocument/2006/relationships/image" Target="../media/image80.jpeg"/></Relationships>
</file>

<file path=ppt/slides/_rels/slide3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82.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image" Target="../media/image84.gif"/><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file:///C:\Documents%20and%20Settings\vhactxvanicj\Desktop\CV%20Workbook%20Nutrition%20Jan%202006.ppt" TargetMode="External"/><Relationship Id="rId2" Type="http://schemas.openxmlformats.org/officeDocument/2006/relationships/slideLayout" Target="../slideLayouts/slideLayout12.xml"/><Relationship Id="rId1" Type="http://schemas.openxmlformats.org/officeDocument/2006/relationships/vmlDrawing" Target="../drawings/vmlDrawing3.vml"/><Relationship Id="rId5" Type="http://schemas.openxmlformats.org/officeDocument/2006/relationships/image" Target="../media/image86.emf"/><Relationship Id="rId4" Type="http://schemas.openxmlformats.org/officeDocument/2006/relationships/oleObject" Target="../embeddings/Microsoft_PowerPoint_97-2003_Presentation1.ppt"/></Relationships>
</file>

<file path=ppt/slides/_rels/slide4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e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91.wmf"/><Relationship Id="rId4" Type="http://schemas.openxmlformats.org/officeDocument/2006/relationships/image" Target="../media/image90.wmf"/></Relationships>
</file>

<file path=ppt/slides/_rels/slide45.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95.wmf"/><Relationship Id="rId4" Type="http://schemas.openxmlformats.org/officeDocument/2006/relationships/image" Target="../media/image94.wmf"/></Relationships>
</file>

<file path=ppt/slides/_rels/slide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t>Food industry (continued)</a:t>
            </a:r>
            <a:endParaRPr lang="en-US" dirty="0"/>
          </a:p>
        </p:txBody>
      </p:sp>
      <p:sp>
        <p:nvSpPr>
          <p:cNvPr id="2" name="Content Placeholder 1"/>
          <p:cNvSpPr>
            <a:spLocks noGrp="1"/>
          </p:cNvSpPr>
          <p:nvPr>
            <p:ph idx="1"/>
          </p:nvPr>
        </p:nvSpPr>
        <p:spPr>
          <a:xfrm>
            <a:off x="457200" y="1600200"/>
            <a:ext cx="8229600" cy="4525963"/>
          </a:xfrm>
        </p:spPr>
        <p:txBody>
          <a:bodyPr>
            <a:normAutofit fontScale="92500" lnSpcReduction="10000"/>
          </a:bodyPr>
          <a:lstStyle/>
          <a:p>
            <a:r>
              <a:rPr lang="en-US" dirty="0" smtClean="0"/>
              <a:t>Kellogg’s Apple Jacks campaign in mid-2000s.  They decided that apple had become problematic to them and that kids were not as drawn to them as in past decades.  In their marketing/advertising the apple (=bad guy) vs. cinnamon stick (=good guy).  Kellogg changed the add after nutrition advocates complained.</a:t>
            </a:r>
          </a:p>
          <a:p>
            <a:r>
              <a:rPr lang="en-US" dirty="0" smtClean="0"/>
              <a:t>Kellogg’s campaign to sell frosted Mini-</a:t>
            </a:r>
            <a:r>
              <a:rPr lang="en-US" dirty="0" err="1"/>
              <a:t>W</a:t>
            </a:r>
            <a:r>
              <a:rPr lang="en-US" dirty="0" err="1" smtClean="0"/>
              <a:t>heats</a:t>
            </a:r>
            <a:r>
              <a:rPr lang="en-US" dirty="0" smtClean="0"/>
              <a:t> as brain food.    Kids who ate FMM would be  as much as 20% more alert in the classroom.    </a:t>
            </a:r>
          </a:p>
        </p:txBody>
      </p:sp>
    </p:spTree>
    <p:extLst>
      <p:ext uri="{BB962C8B-B14F-4D97-AF65-F5344CB8AC3E}">
        <p14:creationId xmlns:p14="http://schemas.microsoft.com/office/powerpoint/2010/main" val="33270281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How Does the Body “react” to Fructose?</a:t>
            </a:r>
            <a:endParaRPr lang="en-US" sz="4000" dirty="0"/>
          </a:p>
        </p:txBody>
      </p:sp>
      <p:sp>
        <p:nvSpPr>
          <p:cNvPr id="3" name="Content Placeholder 2"/>
          <p:cNvSpPr>
            <a:spLocks noGrp="1"/>
          </p:cNvSpPr>
          <p:nvPr>
            <p:ph idx="1"/>
          </p:nvPr>
        </p:nvSpPr>
        <p:spPr/>
        <p:txBody>
          <a:bodyPr/>
          <a:lstStyle/>
          <a:p>
            <a:r>
              <a:rPr lang="en-US" dirty="0" smtClean="0"/>
              <a:t>Fructose in HFCS is “free” (not attached to glucose molecule like sucrose)</a:t>
            </a:r>
          </a:p>
          <a:p>
            <a:r>
              <a:rPr lang="en-US" dirty="0" smtClean="0"/>
              <a:t>It is transported in the digestive tract DIFFERENT from glucose</a:t>
            </a:r>
          </a:p>
          <a:p>
            <a:r>
              <a:rPr lang="en-US" dirty="0" smtClean="0"/>
              <a:t>Enters portal circulation quickly and is almost entirely metabolized by the liver (70% of fructose is metabolized in hepatocytes)</a:t>
            </a:r>
          </a:p>
          <a:p>
            <a:r>
              <a:rPr lang="en-US" dirty="0" smtClean="0"/>
              <a:t>Does not require insulin for hepatic uptake</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33400" y="914400"/>
            <a:ext cx="8229600" cy="5334000"/>
          </a:xfrm>
        </p:spPr>
        <p:txBody>
          <a:bodyPr>
            <a:normAutofit lnSpcReduction="10000"/>
          </a:bodyPr>
          <a:lstStyle/>
          <a:p>
            <a:pPr marL="0" indent="0" algn="ctr">
              <a:buNone/>
            </a:pPr>
            <a:r>
              <a:rPr lang="en-US" sz="4000" dirty="0" smtClean="0"/>
              <a:t>So</a:t>
            </a:r>
            <a:r>
              <a:rPr lang="en-US" dirty="0" smtClean="0"/>
              <a:t>, the bottom line is that fructose consumption results in </a:t>
            </a:r>
            <a:r>
              <a:rPr lang="en-US" u="sng" dirty="0" smtClean="0"/>
              <a:t>unregulated</a:t>
            </a:r>
            <a:r>
              <a:rPr lang="en-US" dirty="0" smtClean="0"/>
              <a:t> </a:t>
            </a:r>
            <a:r>
              <a:rPr lang="en-US" dirty="0" err="1" smtClean="0"/>
              <a:t>lipogenesis</a:t>
            </a:r>
            <a:endParaRPr lang="en-US" dirty="0" smtClean="0"/>
          </a:p>
          <a:p>
            <a:pPr marL="0" indent="0" algn="ctr">
              <a:buNone/>
            </a:pPr>
            <a:r>
              <a:rPr lang="en-US" dirty="0" smtClean="0"/>
              <a:t>The more fructose consumed, the more triglycerides the liver produces!</a:t>
            </a:r>
          </a:p>
          <a:p>
            <a:pPr marL="0" indent="0" algn="ctr">
              <a:buNone/>
            </a:pPr>
            <a:r>
              <a:rPr lang="en-US" dirty="0" smtClean="0"/>
              <a:t>Lots of Fructose = Lots of Triglycerides</a:t>
            </a:r>
          </a:p>
          <a:p>
            <a:pPr marL="0" indent="0" algn="ctr">
              <a:buNone/>
            </a:pPr>
            <a:endParaRPr lang="en-US" dirty="0"/>
          </a:p>
          <a:p>
            <a:pPr marL="0" indent="0" algn="ctr">
              <a:buNone/>
            </a:pPr>
            <a:r>
              <a:rPr lang="en-US" dirty="0" smtClean="0"/>
              <a:t>Bottom line: consumption of large amounts of fructose such as that found in HFCS-sweetened products has irrefutable health related consequences.</a:t>
            </a:r>
            <a:endParaRPr lang="en-US" dirty="0"/>
          </a:p>
        </p:txBody>
      </p:sp>
    </p:spTree>
    <p:extLst>
      <p:ext uri="{BB962C8B-B14F-4D97-AF65-F5344CB8AC3E}">
        <p14:creationId xmlns:p14="http://schemas.microsoft.com/office/powerpoint/2010/main" val="16897346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t>Salt</a:t>
            </a:r>
            <a:endParaRPr lang="en-US" dirty="0"/>
          </a:p>
        </p:txBody>
      </p:sp>
      <p:sp>
        <p:nvSpPr>
          <p:cNvPr id="2" name="Content Placeholder 1"/>
          <p:cNvSpPr>
            <a:spLocks noGrp="1"/>
          </p:cNvSpPr>
          <p:nvPr>
            <p:ph idx="1"/>
          </p:nvPr>
        </p:nvSpPr>
        <p:spPr/>
        <p:txBody>
          <a:bodyPr>
            <a:normAutofit fontScale="92500" lnSpcReduction="10000"/>
          </a:bodyPr>
          <a:lstStyle/>
          <a:p>
            <a:r>
              <a:rPr lang="en-US" dirty="0" smtClean="0"/>
              <a:t>Salt manufacturers have as many as 40 types of salt that are manipulated, reformed, shaped to maximize the allure or “flavor burst”.   </a:t>
            </a:r>
          </a:p>
          <a:p>
            <a:pPr lvl="1"/>
            <a:r>
              <a:rPr lang="en-US" dirty="0" smtClean="0"/>
              <a:t>E.g. kosher salt that looks like snow, but shaped like a pyramid, but hollowed out on the inside so that saliva has a greater contact with the salt and thus the rush to the brain can hit your taste buds 3x as fast as ordinary salt does.  </a:t>
            </a:r>
          </a:p>
          <a:p>
            <a:r>
              <a:rPr lang="en-US" dirty="0" smtClean="0"/>
              <a:t>Is salt addictive?   Current studies supporting this is confined to animal models. </a:t>
            </a:r>
          </a:p>
        </p:txBody>
      </p:sp>
    </p:spTree>
    <p:extLst>
      <p:ext uri="{BB962C8B-B14F-4D97-AF65-F5344CB8AC3E}">
        <p14:creationId xmlns:p14="http://schemas.microsoft.com/office/powerpoint/2010/main" val="31338048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b="0" dirty="0" smtClean="0"/>
              <a:t>Salt</a:t>
            </a:r>
            <a:endParaRPr lang="en-US" b="0" dirty="0"/>
          </a:p>
        </p:txBody>
      </p:sp>
      <p:sp>
        <p:nvSpPr>
          <p:cNvPr id="2" name="Content Placeholder 1"/>
          <p:cNvSpPr>
            <a:spLocks noGrp="1"/>
          </p:cNvSpPr>
          <p:nvPr>
            <p:ph idx="1"/>
          </p:nvPr>
        </p:nvSpPr>
        <p:spPr/>
        <p:txBody>
          <a:bodyPr>
            <a:normAutofit lnSpcReduction="10000"/>
          </a:bodyPr>
          <a:lstStyle/>
          <a:p>
            <a:r>
              <a:rPr lang="en-US" dirty="0" smtClean="0"/>
              <a:t>In humans salt intake has traditionally been conceived as a learned preference rather than an addiction.   </a:t>
            </a:r>
          </a:p>
          <a:p>
            <a:r>
              <a:rPr lang="en-US" dirty="0" smtClean="0"/>
              <a:t>The preference for salty foods is likely learned in early life.</a:t>
            </a:r>
          </a:p>
          <a:p>
            <a:r>
              <a:rPr lang="en-US" dirty="0" smtClean="0"/>
              <a:t>People’s taste for salt can be retrained.  </a:t>
            </a:r>
          </a:p>
          <a:p>
            <a:r>
              <a:rPr lang="en-US" dirty="0" smtClean="0"/>
              <a:t>The 2005 Dietary Guidelines for Americans provided a “tolerable upper intake level</a:t>
            </a:r>
            <a:r>
              <a:rPr lang="en-US" smtClean="0"/>
              <a:t>” of </a:t>
            </a:r>
            <a:r>
              <a:rPr lang="en-US" dirty="0" smtClean="0"/>
              <a:t>2,300 mg per day.   </a:t>
            </a:r>
            <a:endParaRPr lang="en-US" dirty="0"/>
          </a:p>
        </p:txBody>
      </p:sp>
    </p:spTree>
    <p:extLst>
      <p:ext uri="{BB962C8B-B14F-4D97-AF65-F5344CB8AC3E}">
        <p14:creationId xmlns:p14="http://schemas.microsoft.com/office/powerpoint/2010/main" val="2703105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3200" b="0" dirty="0" smtClean="0"/>
              <a:t>USDA Food Pyramid circa 2005</a:t>
            </a:r>
            <a:endParaRPr lang="en-US" sz="3200" b="0"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2600" y="1600200"/>
            <a:ext cx="5571105" cy="4343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13635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ctr"/>
            <a:r>
              <a:rPr lang="en-US" sz="3200" b="0" dirty="0"/>
              <a:t>USDA adopted </a:t>
            </a:r>
            <a:r>
              <a:rPr lang="en-US" sz="3200" b="0" dirty="0" err="1" smtClean="0"/>
              <a:t>MyPlate</a:t>
            </a:r>
            <a:r>
              <a:rPr lang="en-US" sz="3200" b="0" dirty="0" smtClean="0"/>
              <a:t> in 2011</a:t>
            </a:r>
            <a:endParaRPr lang="en-US" sz="3200" b="0"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8400" y="1828800"/>
            <a:ext cx="4526348"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97451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1CADACF0-B82B-4FE8-8D0A-5A1A0277473C}" type="slidenum">
              <a:rPr lang="en-US"/>
              <a:pPr>
                <a:defRPr/>
              </a:pPr>
              <a:t>16</a:t>
            </a:fld>
            <a:endParaRPr lang="en-US"/>
          </a:p>
        </p:txBody>
      </p:sp>
      <p:sp>
        <p:nvSpPr>
          <p:cNvPr id="3" name="Rectangle 2"/>
          <p:cNvSpPr/>
          <p:nvPr/>
        </p:nvSpPr>
        <p:spPr>
          <a:xfrm>
            <a:off x="228600" y="228600"/>
            <a:ext cx="8654805" cy="923330"/>
          </a:xfrm>
          <a:prstGeom prst="rect">
            <a:avLst/>
          </a:prstGeom>
          <a:noFill/>
        </p:spPr>
        <p:txBody>
          <a:bodyPr wrap="none">
            <a:spAutoFit/>
          </a:bodyPr>
          <a:lstStyle/>
          <a:p>
            <a:pPr algn="ctr" fontAlgn="auto">
              <a:spcBef>
                <a:spcPts val="0"/>
              </a:spcBef>
              <a:spcAft>
                <a:spcPts val="0"/>
              </a:spcAft>
              <a:defRPr/>
            </a:pPr>
            <a:r>
              <a:rPr lang="en-US" sz="5400" b="1" u="sng" dirty="0">
                <a:ln w="10541" cmpd="sng">
                  <a:solidFill>
                    <a:schemeClr val="accent1">
                      <a:shade val="88000"/>
                      <a:satMod val="110000"/>
                    </a:schemeClr>
                  </a:solidFill>
                  <a:prstDash val="solid"/>
                </a:ln>
                <a:solidFill>
                  <a:srgbClr val="C00000"/>
                </a:solidFill>
                <a:latin typeface="+mn-lt"/>
              </a:rPr>
              <a:t>METABOLIC SYNDROME</a:t>
            </a:r>
          </a:p>
        </p:txBody>
      </p:sp>
      <p:sp>
        <p:nvSpPr>
          <p:cNvPr id="17411" name="TextBox 4"/>
          <p:cNvSpPr txBox="1">
            <a:spLocks noChangeArrowheads="1"/>
          </p:cNvSpPr>
          <p:nvPr/>
        </p:nvSpPr>
        <p:spPr bwMode="auto">
          <a:xfrm>
            <a:off x="457200" y="1219200"/>
            <a:ext cx="8305800"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Font typeface="Arial" pitchFamily="34" charset="0"/>
              <a:buChar char="•"/>
            </a:pPr>
            <a:r>
              <a:rPr lang="en-US" sz="4000" b="1" i="1">
                <a:solidFill>
                  <a:srgbClr val="C00000"/>
                </a:solidFill>
              </a:rPr>
              <a:t>BIG </a:t>
            </a:r>
            <a:r>
              <a:rPr lang="en-US" sz="4000" b="1" i="1">
                <a:solidFill>
                  <a:srgbClr val="0000FF"/>
                </a:solidFill>
              </a:rPr>
              <a:t>waist</a:t>
            </a:r>
          </a:p>
          <a:p>
            <a:pPr>
              <a:buFont typeface="Arial" pitchFamily="34" charset="0"/>
              <a:buChar char="•"/>
            </a:pPr>
            <a:r>
              <a:rPr lang="en-US" sz="4000" b="1" i="1">
                <a:solidFill>
                  <a:srgbClr val="C00000"/>
                </a:solidFill>
              </a:rPr>
              <a:t>BIG </a:t>
            </a:r>
            <a:r>
              <a:rPr lang="en-US" sz="4000" b="1" i="1">
                <a:solidFill>
                  <a:srgbClr val="0000FF"/>
                </a:solidFill>
              </a:rPr>
              <a:t>blood pressure</a:t>
            </a:r>
          </a:p>
          <a:p>
            <a:pPr>
              <a:buFont typeface="Arial" pitchFamily="34" charset="0"/>
              <a:buChar char="•"/>
            </a:pPr>
            <a:r>
              <a:rPr lang="en-US" sz="4000" b="1" i="1">
                <a:solidFill>
                  <a:srgbClr val="C00000"/>
                </a:solidFill>
              </a:rPr>
              <a:t>BIG </a:t>
            </a:r>
            <a:r>
              <a:rPr lang="en-US" sz="4000" b="1" i="1">
                <a:solidFill>
                  <a:srgbClr val="0000FF"/>
                </a:solidFill>
              </a:rPr>
              <a:t>cholesterol and triglycerides</a:t>
            </a:r>
          </a:p>
          <a:p>
            <a:pPr>
              <a:buFont typeface="Arial" pitchFamily="34" charset="0"/>
              <a:buChar char="•"/>
            </a:pPr>
            <a:r>
              <a:rPr lang="en-US" sz="4000" b="1" i="1">
                <a:solidFill>
                  <a:srgbClr val="C00000"/>
                </a:solidFill>
              </a:rPr>
              <a:t>BIG </a:t>
            </a:r>
            <a:r>
              <a:rPr lang="en-US" sz="4000" b="1" i="1">
                <a:solidFill>
                  <a:srgbClr val="0000FF"/>
                </a:solidFill>
              </a:rPr>
              <a:t>blood glucose (blood sugar)</a:t>
            </a:r>
            <a:endParaRPr lang="en-US" sz="4000" b="1">
              <a:solidFill>
                <a:srgbClr val="0000FF"/>
              </a:solidFill>
            </a:endParaRPr>
          </a:p>
        </p:txBody>
      </p:sp>
      <p:pic>
        <p:nvPicPr>
          <p:cNvPr id="17412" name="Picture 5" descr="belly-fa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810000"/>
            <a:ext cx="3810000"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TextBox 6"/>
          <p:cNvSpPr txBox="1">
            <a:spLocks noChangeArrowheads="1"/>
          </p:cNvSpPr>
          <p:nvPr/>
        </p:nvSpPr>
        <p:spPr bwMode="auto">
          <a:xfrm>
            <a:off x="5105400" y="4267200"/>
            <a:ext cx="3938588"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2800">
                <a:latin typeface="Arial" pitchFamily="34" charset="0"/>
                <a:cs typeface="Arial" pitchFamily="34" charset="0"/>
              </a:rPr>
              <a:t>Metabolic syndrome leads to higher risk</a:t>
            </a:r>
          </a:p>
          <a:p>
            <a:r>
              <a:rPr lang="en-US" sz="2800">
                <a:latin typeface="Arial" pitchFamily="34" charset="0"/>
                <a:cs typeface="Arial" pitchFamily="34" charset="0"/>
              </a:rPr>
              <a:t>of diabetes and heart disease</a:t>
            </a:r>
          </a:p>
        </p:txBody>
      </p:sp>
    </p:spTree>
    <p:extLst>
      <p:ext uri="{BB962C8B-B14F-4D97-AF65-F5344CB8AC3E}">
        <p14:creationId xmlns:p14="http://schemas.microsoft.com/office/powerpoint/2010/main" val="34322062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8B9E0FE1-8922-4D33-AECD-26C9128C8C44}" type="slidenum">
              <a:rPr lang="en-US"/>
              <a:pPr>
                <a:defRPr/>
              </a:pPr>
              <a:t>17</a:t>
            </a:fld>
            <a:endParaRPr lang="en-US"/>
          </a:p>
        </p:txBody>
      </p:sp>
      <p:pic>
        <p:nvPicPr>
          <p:cNvPr id="18434" name="Picture 2" descr="liver.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381000"/>
            <a:ext cx="35052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457200" y="2819400"/>
            <a:ext cx="8001000" cy="1446550"/>
          </a:xfrm>
          <a:prstGeom prst="rect">
            <a:avLst/>
          </a:prstGeom>
          <a:noFill/>
        </p:spPr>
        <p:txBody>
          <a:bodyPr>
            <a:spAutoFit/>
          </a:bodyPr>
          <a:lstStyle/>
          <a:p>
            <a:pPr algn="ctr" fontAlgn="auto">
              <a:spcBef>
                <a:spcPts val="0"/>
              </a:spcBef>
              <a:spcAft>
                <a:spcPts val="0"/>
              </a:spcAft>
              <a:defRPr/>
            </a:pPr>
            <a:r>
              <a:rPr lang="en-US" sz="4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mn-lt"/>
              </a:rPr>
              <a:t>Your liver makes cholesterol and triglycerides in your blood</a:t>
            </a:r>
          </a:p>
        </p:txBody>
      </p:sp>
      <p:sp>
        <p:nvSpPr>
          <p:cNvPr id="18436" name="TextBox 4"/>
          <p:cNvSpPr txBox="1">
            <a:spLocks noChangeArrowheads="1"/>
          </p:cNvSpPr>
          <p:nvPr/>
        </p:nvSpPr>
        <p:spPr bwMode="auto">
          <a:xfrm>
            <a:off x="1066800" y="4343400"/>
            <a:ext cx="71628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Font typeface="Arial" pitchFamily="34" charset="0"/>
              <a:buChar char="•"/>
            </a:pPr>
            <a:r>
              <a:rPr lang="en-US" sz="3200">
                <a:latin typeface="Arial" pitchFamily="34" charset="0"/>
                <a:cs typeface="Arial" pitchFamily="34" charset="0"/>
              </a:rPr>
              <a:t>Genetic (inherited from family)</a:t>
            </a:r>
          </a:p>
          <a:p>
            <a:pPr>
              <a:buFont typeface="Arial" pitchFamily="34" charset="0"/>
              <a:buChar char="•"/>
            </a:pPr>
            <a:r>
              <a:rPr lang="en-US" sz="3200">
                <a:latin typeface="Arial" pitchFamily="34" charset="0"/>
                <a:cs typeface="Arial" pitchFamily="34" charset="0"/>
              </a:rPr>
              <a:t>Too much sugar (carbohydrate) in diet </a:t>
            </a:r>
          </a:p>
          <a:p>
            <a:pPr>
              <a:buFont typeface="Arial" pitchFamily="34" charset="0"/>
              <a:buChar char="•"/>
            </a:pPr>
            <a:r>
              <a:rPr lang="en-US" sz="3200">
                <a:latin typeface="Arial" pitchFamily="34" charset="0"/>
                <a:cs typeface="Arial" pitchFamily="34" charset="0"/>
              </a:rPr>
              <a:t>Too much fat in diet</a:t>
            </a:r>
          </a:p>
          <a:p>
            <a:pPr>
              <a:buFont typeface="Arial" pitchFamily="34" charset="0"/>
              <a:buChar char="•"/>
            </a:pPr>
            <a:r>
              <a:rPr lang="en-US" sz="3200">
                <a:latin typeface="Arial" pitchFamily="34" charset="0"/>
                <a:cs typeface="Arial" pitchFamily="34" charset="0"/>
              </a:rPr>
              <a:t>Not enough exercise</a:t>
            </a:r>
          </a:p>
        </p:txBody>
      </p:sp>
    </p:spTree>
    <p:extLst>
      <p:ext uri="{BB962C8B-B14F-4D97-AF65-F5344CB8AC3E}">
        <p14:creationId xmlns:p14="http://schemas.microsoft.com/office/powerpoint/2010/main" val="3504783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p:txBody>
          <a:bodyPr/>
          <a:lstStyle/>
          <a:p>
            <a:pPr>
              <a:defRPr/>
            </a:pPr>
            <a:fld id="{86D2C76A-1577-47A5-B956-5062B28E5C35}" type="slidenum">
              <a:rPr lang="en-US"/>
              <a:pPr>
                <a:defRPr/>
              </a:pPr>
              <a:t>18</a:t>
            </a:fld>
            <a:endParaRPr lang="en-US"/>
          </a:p>
        </p:txBody>
      </p:sp>
      <p:sp>
        <p:nvSpPr>
          <p:cNvPr id="116738" name="Rectangle 2"/>
          <p:cNvSpPr>
            <a:spLocks noGrp="1" noChangeArrowheads="1"/>
          </p:cNvSpPr>
          <p:nvPr>
            <p:ph type="title"/>
          </p:nvPr>
        </p:nvSpPr>
        <p:spPr>
          <a:xfrm>
            <a:off x="0" y="228600"/>
            <a:ext cx="8915400" cy="1676400"/>
          </a:xfrm>
        </p:spPr>
        <p:txBody>
          <a:bodyPr rtlCol="0">
            <a:normAutofit fontScale="90000"/>
          </a:bodyPr>
          <a:lstStyle/>
          <a:p>
            <a:pPr fontAlgn="auto">
              <a:spcAft>
                <a:spcPts val="0"/>
              </a:spcAft>
              <a:defRPr/>
            </a:pPr>
            <a:r>
              <a:rPr lang="en-US" dirty="0" smtClean="0">
                <a:latin typeface="Arial" pitchFamily="34" charset="0"/>
                <a:cs typeface="Arial" pitchFamily="34" charset="0"/>
              </a:rPr>
              <a:t>Carbohydrate (sugar and starches)</a:t>
            </a:r>
            <a:br>
              <a:rPr lang="en-US" dirty="0" smtClean="0">
                <a:latin typeface="Arial" pitchFamily="34" charset="0"/>
                <a:cs typeface="Arial" pitchFamily="34" charset="0"/>
              </a:rPr>
            </a:br>
            <a:r>
              <a:rPr lang="en-US" sz="3600" dirty="0" smtClean="0">
                <a:latin typeface="Arial" pitchFamily="34" charset="0"/>
                <a:cs typeface="Arial" pitchFamily="34" charset="0"/>
              </a:rPr>
              <a:t>Use small portions, or </a:t>
            </a:r>
            <a:r>
              <a:rPr lang="en-US" sz="3600" dirty="0">
                <a:latin typeface="Arial" pitchFamily="34" charset="0"/>
                <a:cs typeface="Arial" pitchFamily="34" charset="0"/>
              </a:rPr>
              <a:t>find an </a:t>
            </a:r>
            <a:r>
              <a:rPr lang="en-US" sz="3600" dirty="0" smtClean="0">
                <a:latin typeface="Arial" pitchFamily="34" charset="0"/>
                <a:cs typeface="Arial" pitchFamily="34" charset="0"/>
              </a:rPr>
              <a:t>alternative. </a:t>
            </a:r>
            <a:br>
              <a:rPr lang="en-US" sz="3600" dirty="0" smtClean="0">
                <a:latin typeface="Arial" pitchFamily="34" charset="0"/>
                <a:cs typeface="Arial" pitchFamily="34" charset="0"/>
              </a:rPr>
            </a:br>
            <a:r>
              <a:rPr lang="en-US" sz="3600" dirty="0" smtClean="0">
                <a:latin typeface="Arial" pitchFamily="34" charset="0"/>
                <a:cs typeface="Arial" pitchFamily="34" charset="0"/>
              </a:rPr>
              <a:t>Use high fiber starches.</a:t>
            </a:r>
            <a:endParaRPr lang="en-US" dirty="0">
              <a:latin typeface="Arial" pitchFamily="34" charset="0"/>
              <a:cs typeface="Arial" pitchFamily="34" charset="0"/>
            </a:endParaRPr>
          </a:p>
        </p:txBody>
      </p:sp>
      <p:sp>
        <p:nvSpPr>
          <p:cNvPr id="1030" name="Rectangle 3"/>
          <p:cNvSpPr>
            <a:spLocks noGrp="1" noChangeArrowheads="1"/>
          </p:cNvSpPr>
          <p:nvPr>
            <p:ph type="body" idx="1"/>
          </p:nvPr>
        </p:nvSpPr>
        <p:spPr>
          <a:xfrm>
            <a:off x="1447800" y="2133600"/>
            <a:ext cx="7696200" cy="4724400"/>
          </a:xfrm>
        </p:spPr>
        <p:txBody>
          <a:bodyPr/>
          <a:lstStyle/>
          <a:p>
            <a:pPr>
              <a:buClr>
                <a:schemeClr val="tx1"/>
              </a:buClr>
            </a:pPr>
            <a:r>
              <a:rPr lang="en-US" smtClean="0">
                <a:latin typeface="Arial" pitchFamily="34" charset="0"/>
                <a:cs typeface="Arial" pitchFamily="34" charset="0"/>
              </a:rPr>
              <a:t>Raises blood sugar and triglycerides</a:t>
            </a:r>
          </a:p>
          <a:p>
            <a:pPr>
              <a:buClr>
                <a:schemeClr val="tx1"/>
              </a:buClr>
            </a:pPr>
            <a:r>
              <a:rPr lang="en-US" smtClean="0">
                <a:latin typeface="Arial" pitchFamily="34" charset="0"/>
                <a:cs typeface="Arial" pitchFamily="34" charset="0"/>
              </a:rPr>
              <a:t>Some are high in fat AND carbohydrate</a:t>
            </a:r>
          </a:p>
          <a:p>
            <a:pPr>
              <a:buClr>
                <a:schemeClr val="tx1"/>
              </a:buClr>
            </a:pPr>
            <a:r>
              <a:rPr lang="en-US" i="1" smtClean="0">
                <a:latin typeface="Arial" pitchFamily="34" charset="0"/>
                <a:cs typeface="Arial" pitchFamily="34" charset="0"/>
              </a:rPr>
              <a:t>Examples:</a:t>
            </a:r>
          </a:p>
          <a:p>
            <a:pPr lvl="1">
              <a:buFont typeface="Monotype Sorts"/>
              <a:buNone/>
            </a:pPr>
            <a:r>
              <a:rPr lang="en-US" i="1" smtClean="0">
                <a:latin typeface="Arial" pitchFamily="34" charset="0"/>
                <a:cs typeface="Arial" pitchFamily="34" charset="0"/>
              </a:rPr>
              <a:t>Desserts		Rice</a:t>
            </a:r>
          </a:p>
          <a:p>
            <a:pPr lvl="1">
              <a:buFont typeface="Monotype Sorts"/>
              <a:buNone/>
            </a:pPr>
            <a:r>
              <a:rPr lang="en-US" i="1" smtClean="0">
                <a:latin typeface="Arial" pitchFamily="34" charset="0"/>
                <a:cs typeface="Arial" pitchFamily="34" charset="0"/>
              </a:rPr>
              <a:t>Regular sodas	Potatoes  </a:t>
            </a:r>
          </a:p>
          <a:p>
            <a:pPr lvl="1">
              <a:buFont typeface="Monotype Sorts"/>
              <a:buNone/>
            </a:pPr>
            <a:r>
              <a:rPr lang="en-US" i="1" smtClean="0">
                <a:latin typeface="Arial" pitchFamily="34" charset="0"/>
                <a:cs typeface="Arial" pitchFamily="34" charset="0"/>
              </a:rPr>
              <a:t>Sport drinks		Bread</a:t>
            </a:r>
          </a:p>
          <a:p>
            <a:pPr lvl="1">
              <a:buFont typeface="Monotype Sorts"/>
              <a:buNone/>
            </a:pPr>
            <a:r>
              <a:rPr lang="en-US" i="1" smtClean="0">
                <a:latin typeface="Arial" pitchFamily="34" charset="0"/>
                <a:cs typeface="Arial" pitchFamily="34" charset="0"/>
              </a:rPr>
              <a:t>Honey, sugar		Pasta</a:t>
            </a:r>
          </a:p>
          <a:p>
            <a:pPr lvl="1">
              <a:buFont typeface="Monotype Sorts"/>
              <a:buNone/>
            </a:pPr>
            <a:r>
              <a:rPr lang="en-US" i="1" smtClean="0">
                <a:latin typeface="Arial" pitchFamily="34" charset="0"/>
                <a:cs typeface="Arial" pitchFamily="34" charset="0"/>
              </a:rPr>
              <a:t>Candy</a:t>
            </a:r>
          </a:p>
          <a:p>
            <a:pPr lvl="1">
              <a:buFont typeface="Monotype Sorts"/>
              <a:buNone/>
            </a:pPr>
            <a:endParaRPr lang="en-US" smtClean="0"/>
          </a:p>
          <a:p>
            <a:pPr lvl="1">
              <a:buFont typeface="Monotype Sorts"/>
              <a:buNone/>
            </a:pPr>
            <a:endParaRPr lang="en-US" smtClean="0"/>
          </a:p>
        </p:txBody>
      </p:sp>
      <p:graphicFrame>
        <p:nvGraphicFramePr>
          <p:cNvPr id="1027" name="Object 3"/>
          <p:cNvGraphicFramePr>
            <a:graphicFrameLocks noChangeAspect="1"/>
          </p:cNvGraphicFramePr>
          <p:nvPr/>
        </p:nvGraphicFramePr>
        <p:xfrm>
          <a:off x="533400" y="3733800"/>
          <a:ext cx="1143000" cy="800100"/>
        </p:xfrm>
        <a:graphic>
          <a:graphicData uri="http://schemas.openxmlformats.org/presentationml/2006/ole">
            <mc:AlternateContent xmlns:mc="http://schemas.openxmlformats.org/markup-compatibility/2006">
              <mc:Choice xmlns:v="urn:schemas-microsoft-com:vml" Requires="v">
                <p:oleObj spid="_x0000_s1038" name="Clip" r:id="rId3" imgW="1017360" imgH="713880" progId="">
                  <p:embed/>
                </p:oleObj>
              </mc:Choice>
              <mc:Fallback>
                <p:oleObj name="Clip" r:id="rId3" imgW="1017360" imgH="71388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733800"/>
                        <a:ext cx="1143000" cy="800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31" name="Picture 7" descr="dr_pepper_ca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5105400"/>
            <a:ext cx="560388"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9" descr="donu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91000" y="6019800"/>
            <a:ext cx="1065213"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11" descr="gatorade"/>
          <p:cNvPicPr>
            <a:picLocks noChangeAspect="1" noChangeArrowheads="1"/>
          </p:cNvPicPr>
          <p:nvPr/>
        </p:nvPicPr>
        <p:blipFill>
          <a:blip r:embed="rId7">
            <a:extLst>
              <a:ext uri="{28A0092B-C50C-407E-A947-70E740481C1C}">
                <a14:useLocalDpi xmlns:a14="http://schemas.microsoft.com/office/drawing/2010/main" val="0"/>
              </a:ext>
            </a:extLst>
          </a:blip>
          <a:srcRect l="38065"/>
          <a:stretch>
            <a:fillRect/>
          </a:stretch>
        </p:blipFill>
        <p:spPr bwMode="auto">
          <a:xfrm>
            <a:off x="152400" y="4648200"/>
            <a:ext cx="941388"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3" descr="fd00914_"/>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8600" y="2590800"/>
            <a:ext cx="1066800" cy="101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 name="Picture 27" descr="fries l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62800" y="5181600"/>
            <a:ext cx="1447800"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4" descr="wholegrains"/>
          <p:cNvPicPr>
            <a:picLocks noChangeAspect="1" noChangeArrowheads="1"/>
          </p:cNvPicPr>
          <p:nvPr/>
        </p:nvPicPr>
        <p:blipFill>
          <a:blip r:embed="rId10">
            <a:extLst>
              <a:ext uri="{28A0092B-C50C-407E-A947-70E740481C1C}">
                <a14:useLocalDpi xmlns:a14="http://schemas.microsoft.com/office/drawing/2010/main" val="0"/>
              </a:ext>
            </a:extLst>
          </a:blip>
          <a:srcRect r="22571" b="951"/>
          <a:stretch>
            <a:fillRect/>
          </a:stretch>
        </p:blipFill>
        <p:spPr bwMode="auto">
          <a:xfrm>
            <a:off x="6705600" y="3495675"/>
            <a:ext cx="2036763" cy="176212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6406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heckerboard(across)">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p:cNvSpPr>
            <a:spLocks noGrp="1"/>
          </p:cNvSpPr>
          <p:nvPr>
            <p:ph type="sldNum" sz="quarter" idx="12"/>
          </p:nvPr>
        </p:nvSpPr>
        <p:spPr/>
        <p:txBody>
          <a:bodyPr/>
          <a:lstStyle/>
          <a:p>
            <a:pPr>
              <a:defRPr/>
            </a:pPr>
            <a:fld id="{ACA70024-252F-4121-A481-4DB2664032D4}" type="slidenum">
              <a:rPr lang="en-US"/>
              <a:pPr>
                <a:defRPr/>
              </a:pPr>
              <a:t>19</a:t>
            </a:fld>
            <a:endParaRPr lang="en-US"/>
          </a:p>
        </p:txBody>
      </p:sp>
      <p:sp>
        <p:nvSpPr>
          <p:cNvPr id="21506" name="Rectangle 2"/>
          <p:cNvSpPr>
            <a:spLocks noGrp="1" noChangeArrowheads="1"/>
          </p:cNvSpPr>
          <p:nvPr>
            <p:ph type="title"/>
          </p:nvPr>
        </p:nvSpPr>
        <p:spPr>
          <a:xfrm>
            <a:off x="4572000" y="228600"/>
            <a:ext cx="1600200" cy="762000"/>
          </a:xfrm>
        </p:spPr>
        <p:txBody>
          <a:bodyPr/>
          <a:lstStyle/>
          <a:p>
            <a:r>
              <a:rPr lang="en-US" smtClean="0">
                <a:latin typeface="Arial" pitchFamily="34" charset="0"/>
                <a:cs typeface="Arial" pitchFamily="34" charset="0"/>
              </a:rPr>
              <a:t>Fiber</a:t>
            </a:r>
          </a:p>
        </p:txBody>
      </p:sp>
      <p:sp>
        <p:nvSpPr>
          <p:cNvPr id="98307" name="Rectangle 3"/>
          <p:cNvSpPr>
            <a:spLocks noGrp="1" noChangeArrowheads="1"/>
          </p:cNvSpPr>
          <p:nvPr>
            <p:ph type="body" sz="half" idx="1"/>
          </p:nvPr>
        </p:nvSpPr>
        <p:spPr>
          <a:xfrm>
            <a:off x="2438400" y="1066800"/>
            <a:ext cx="6172200" cy="1524000"/>
          </a:xfrm>
        </p:spPr>
        <p:txBody>
          <a:bodyPr rtlCol="0">
            <a:normAutofit fontScale="85000" lnSpcReduction="10000"/>
          </a:bodyPr>
          <a:lstStyle/>
          <a:p>
            <a:pPr algn="ctr" fontAlgn="auto">
              <a:spcAft>
                <a:spcPts val="0"/>
              </a:spcAft>
              <a:buFont typeface="Monotype Sorts" pitchFamily="2" charset="2"/>
              <a:buNone/>
              <a:defRPr/>
            </a:pPr>
            <a:r>
              <a:rPr lang="en-US" dirty="0">
                <a:latin typeface="Arial" pitchFamily="34" charset="0"/>
                <a:cs typeface="Arial" pitchFamily="34" charset="0"/>
              </a:rPr>
              <a:t>Eat a wide variety of fiber foods to gain all the health benefits</a:t>
            </a:r>
            <a:r>
              <a:rPr lang="en-US" dirty="0" smtClean="0">
                <a:latin typeface="Arial" pitchFamily="34" charset="0"/>
                <a:cs typeface="Arial" pitchFamily="34" charset="0"/>
              </a:rPr>
              <a:t>. We need </a:t>
            </a:r>
          </a:p>
          <a:p>
            <a:pPr algn="ctr" fontAlgn="auto">
              <a:spcAft>
                <a:spcPts val="0"/>
              </a:spcAft>
              <a:buFont typeface="Monotype Sorts" pitchFamily="2" charset="2"/>
              <a:buNone/>
              <a:defRPr/>
            </a:pPr>
            <a:r>
              <a:rPr lang="en-US" dirty="0" smtClean="0">
                <a:latin typeface="Arial" pitchFamily="34" charset="0"/>
                <a:cs typeface="Arial" pitchFamily="34" charset="0"/>
              </a:rPr>
              <a:t>25-30 grams of fiber each day.</a:t>
            </a:r>
            <a:endParaRPr lang="en-US" dirty="0">
              <a:latin typeface="Arial" pitchFamily="34" charset="0"/>
              <a:cs typeface="Arial" pitchFamily="34" charset="0"/>
            </a:endParaRPr>
          </a:p>
        </p:txBody>
      </p:sp>
      <p:sp>
        <p:nvSpPr>
          <p:cNvPr id="21508" name="Text Box 6"/>
          <p:cNvSpPr txBox="1">
            <a:spLocks noChangeArrowheads="1"/>
          </p:cNvSpPr>
          <p:nvPr/>
        </p:nvSpPr>
        <p:spPr bwMode="auto">
          <a:xfrm>
            <a:off x="228600" y="2590800"/>
            <a:ext cx="8720138" cy="366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3600">
                <a:latin typeface="Arial" pitchFamily="34" charset="0"/>
              </a:rPr>
              <a:t>Ways to get more fiber:</a:t>
            </a:r>
          </a:p>
          <a:p>
            <a:pPr>
              <a:buFontTx/>
              <a:buChar char="•"/>
            </a:pPr>
            <a:r>
              <a:rPr lang="en-US" sz="2800">
                <a:latin typeface="Arial" pitchFamily="34" charset="0"/>
              </a:rPr>
              <a:t>Choose cold cereal with 5g fiber or more per serving</a:t>
            </a:r>
          </a:p>
          <a:p>
            <a:pPr>
              <a:buFontTx/>
              <a:buChar char="•"/>
            </a:pPr>
            <a:r>
              <a:rPr lang="en-US" sz="2800">
                <a:latin typeface="Arial" pitchFamily="34" charset="0"/>
              </a:rPr>
              <a:t>Choose oatmeal for cooked cereal</a:t>
            </a:r>
          </a:p>
          <a:p>
            <a:pPr>
              <a:buFontTx/>
              <a:buChar char="•"/>
            </a:pPr>
            <a:r>
              <a:rPr lang="en-US" sz="2800">
                <a:latin typeface="Arial" pitchFamily="34" charset="0"/>
              </a:rPr>
              <a:t>Choose beans or peas for a starch </a:t>
            </a:r>
          </a:p>
          <a:p>
            <a:pPr>
              <a:buFontTx/>
              <a:buChar char="•"/>
            </a:pPr>
            <a:r>
              <a:rPr lang="en-US" sz="2800">
                <a:latin typeface="Arial" pitchFamily="34" charset="0"/>
              </a:rPr>
              <a:t>Eat whole fruit instead of juice</a:t>
            </a:r>
          </a:p>
          <a:p>
            <a:pPr>
              <a:buFontTx/>
              <a:buChar char="•"/>
            </a:pPr>
            <a:r>
              <a:rPr lang="en-US" sz="2800">
                <a:latin typeface="Arial" pitchFamily="34" charset="0"/>
              </a:rPr>
              <a:t>Increase green vegetables (raw or cooked)</a:t>
            </a:r>
          </a:p>
          <a:p>
            <a:pPr>
              <a:buFontTx/>
              <a:buChar char="•"/>
            </a:pPr>
            <a:r>
              <a:rPr lang="en-US" sz="2800">
                <a:latin typeface="Arial" pitchFamily="34" charset="0"/>
              </a:rPr>
              <a:t>Switch to high fiber versions of foods you eat: bread, tortillas, granola bars, pasta, rice.</a:t>
            </a:r>
            <a:endParaRPr lang="en-US">
              <a:latin typeface="Arial" pitchFamily="34" charset="0"/>
            </a:endParaRPr>
          </a:p>
        </p:txBody>
      </p:sp>
      <p:pic>
        <p:nvPicPr>
          <p:cNvPr id="21509" name="Picture 13" descr="frt veg"/>
          <p:cNvPicPr>
            <a:picLocks noGrp="1" noChangeAspect="1" noChangeArrowheads="1"/>
          </p:cNvPicPr>
          <p:nvPr>
            <p:ph sz="quarter" idx="3"/>
          </p:nvPr>
        </p:nvPicPr>
        <p:blipFill>
          <a:blip r:embed="rId2">
            <a:extLst>
              <a:ext uri="{28A0092B-C50C-407E-A947-70E740481C1C}">
                <a14:useLocalDpi xmlns:a14="http://schemas.microsoft.com/office/drawing/2010/main" val="0"/>
              </a:ext>
            </a:extLst>
          </a:blip>
          <a:srcRect/>
          <a:stretch>
            <a:fillRect/>
          </a:stretch>
        </p:blipFill>
        <p:spPr>
          <a:xfrm>
            <a:off x="381000" y="152400"/>
            <a:ext cx="1820863" cy="2320925"/>
          </a:xfrm>
        </p:spPr>
      </p:pic>
      <p:pic>
        <p:nvPicPr>
          <p:cNvPr id="21510" name="Picture 15" descr="j021537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5200" y="4038600"/>
            <a:ext cx="1189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85544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a:t>
            </a:r>
            <a:r>
              <a:rPr lang="en-US" dirty="0" smtClean="0"/>
              <a:t>tatistics</a:t>
            </a:r>
            <a:endParaRPr lang="en-US" dirty="0"/>
          </a:p>
        </p:txBody>
      </p:sp>
      <p:sp>
        <p:nvSpPr>
          <p:cNvPr id="3" name="Content Placeholder 2"/>
          <p:cNvSpPr>
            <a:spLocks noGrp="1"/>
          </p:cNvSpPr>
          <p:nvPr>
            <p:ph idx="1"/>
          </p:nvPr>
        </p:nvSpPr>
        <p:spPr/>
        <p:txBody>
          <a:bodyPr>
            <a:normAutofit lnSpcReduction="10000"/>
          </a:bodyPr>
          <a:lstStyle/>
          <a:p>
            <a:r>
              <a:rPr lang="en-US" dirty="0" smtClean="0"/>
              <a:t>The average American consumes as much as 33 </a:t>
            </a:r>
            <a:r>
              <a:rPr lang="en-US" dirty="0" err="1" smtClean="0"/>
              <a:t>lbs</a:t>
            </a:r>
            <a:r>
              <a:rPr lang="en-US" dirty="0"/>
              <a:t> </a:t>
            </a:r>
            <a:r>
              <a:rPr lang="en-US" dirty="0" smtClean="0"/>
              <a:t>of cheese a year.</a:t>
            </a:r>
          </a:p>
          <a:p>
            <a:r>
              <a:rPr lang="en-US" dirty="0" smtClean="0"/>
              <a:t>On average we consume 71 </a:t>
            </a:r>
            <a:r>
              <a:rPr lang="en-US" dirty="0" err="1" smtClean="0"/>
              <a:t>lbs</a:t>
            </a:r>
            <a:r>
              <a:rPr lang="en-US" dirty="0"/>
              <a:t> </a:t>
            </a:r>
            <a:r>
              <a:rPr lang="en-US" dirty="0" smtClean="0"/>
              <a:t>of sugar per year.</a:t>
            </a:r>
          </a:p>
          <a:p>
            <a:pPr lvl="1"/>
            <a:r>
              <a:rPr lang="en-US" dirty="0" smtClean="0"/>
              <a:t>That’s 22 teaspoons of sugar per day.</a:t>
            </a:r>
          </a:p>
          <a:p>
            <a:pPr lvl="1"/>
            <a:r>
              <a:rPr lang="en-US" dirty="0" smtClean="0"/>
              <a:t>The amount is split equally 3 ways with sugar derived from:</a:t>
            </a:r>
          </a:p>
          <a:p>
            <a:pPr lvl="2"/>
            <a:r>
              <a:rPr lang="en-US" dirty="0" smtClean="0"/>
              <a:t>Sugar cane</a:t>
            </a:r>
          </a:p>
          <a:p>
            <a:pPr lvl="2"/>
            <a:r>
              <a:rPr lang="en-US" dirty="0" smtClean="0"/>
              <a:t>Sugar beets</a:t>
            </a:r>
          </a:p>
          <a:p>
            <a:pPr lvl="2"/>
            <a:r>
              <a:rPr lang="en-US" dirty="0" smtClean="0"/>
              <a:t>Corn sweeteners, including high fructose corn syrup</a:t>
            </a:r>
            <a:endParaRPr lang="en-US" dirty="0"/>
          </a:p>
        </p:txBody>
      </p:sp>
    </p:spTree>
    <p:extLst>
      <p:ext uri="{BB962C8B-B14F-4D97-AF65-F5344CB8AC3E}">
        <p14:creationId xmlns:p14="http://schemas.microsoft.com/office/powerpoint/2010/main" val="37784151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7" name="Picture 9" descr="almonds">
            <a:hlinkClick r:id="rId2"/>
          </p:cNvPr>
          <p:cNvPicPr>
            <a:picLocks noChangeAspect="1" noChangeArrowheads="1"/>
          </p:cNvPicPr>
          <p:nvPr/>
        </p:nvPicPr>
        <p:blipFill>
          <a:blip r:embed="rId3" cstate="print"/>
          <a:srcRect/>
          <a:stretch>
            <a:fillRect/>
          </a:stretch>
        </p:blipFill>
        <p:spPr bwMode="auto">
          <a:xfrm>
            <a:off x="2133600" y="5257800"/>
            <a:ext cx="1981200" cy="1600200"/>
          </a:xfrm>
          <a:prstGeom prst="ellipse">
            <a:avLst/>
          </a:prstGeom>
          <a:ln>
            <a:noFill/>
          </a:ln>
          <a:effectLst>
            <a:softEdge rad="112500"/>
          </a:effectLst>
        </p:spPr>
      </p:pic>
      <p:sp>
        <p:nvSpPr>
          <p:cNvPr id="2050" name="Rectangle 2"/>
          <p:cNvSpPr>
            <a:spLocks noGrp="1" noChangeArrowheads="1"/>
          </p:cNvSpPr>
          <p:nvPr>
            <p:ph type="title"/>
          </p:nvPr>
        </p:nvSpPr>
        <p:spPr>
          <a:xfrm>
            <a:off x="914400" y="0"/>
            <a:ext cx="7391400" cy="1412875"/>
          </a:xfrm>
        </p:spPr>
        <p:txBody>
          <a:bodyPr rtlCol="0">
            <a:normAutofit fontScale="90000"/>
          </a:bodyPr>
          <a:lstStyle/>
          <a:p>
            <a:pPr fontAlgn="auto">
              <a:spcAft>
                <a:spcPts val="0"/>
              </a:spcAft>
              <a:defRPr/>
            </a:pPr>
            <a:r>
              <a:rPr lang="en-US" sz="4000" dirty="0" smtClean="0">
                <a:solidFill>
                  <a:schemeClr val="accent6">
                    <a:lumMod val="50000"/>
                  </a:schemeClr>
                </a:solidFill>
                <a:latin typeface="Arial" pitchFamily="34" charset="0"/>
                <a:cs typeface="Arial" pitchFamily="34" charset="0"/>
              </a:rPr>
              <a:t>Vegetables and Healthy Snacking: </a:t>
            </a:r>
            <a:br>
              <a:rPr lang="en-US" sz="4000" dirty="0" smtClean="0">
                <a:solidFill>
                  <a:schemeClr val="accent6">
                    <a:lumMod val="50000"/>
                  </a:schemeClr>
                </a:solidFill>
                <a:latin typeface="Arial" pitchFamily="34" charset="0"/>
                <a:cs typeface="Arial" pitchFamily="34" charset="0"/>
              </a:rPr>
            </a:br>
            <a:r>
              <a:rPr lang="en-US" sz="4000" dirty="0" smtClean="0">
                <a:solidFill>
                  <a:schemeClr val="accent6">
                    <a:lumMod val="50000"/>
                  </a:schemeClr>
                </a:solidFill>
                <a:latin typeface="Arial" pitchFamily="34" charset="0"/>
                <a:cs typeface="Arial" pitchFamily="34" charset="0"/>
              </a:rPr>
              <a:t>Some Great Choices!</a:t>
            </a:r>
            <a:endParaRPr lang="en-US" sz="4000" dirty="0">
              <a:solidFill>
                <a:schemeClr val="accent6">
                  <a:lumMod val="50000"/>
                </a:schemeClr>
              </a:solidFill>
              <a:latin typeface="Arial" pitchFamily="34" charset="0"/>
              <a:cs typeface="Arial" pitchFamily="34" charset="0"/>
            </a:endParaRPr>
          </a:p>
        </p:txBody>
      </p:sp>
      <p:pic>
        <p:nvPicPr>
          <p:cNvPr id="2053" name="Picture 5" descr="77R9IYPL1fruits">
            <a:hlinkClick r:id="rId4"/>
          </p:cNvPr>
          <p:cNvPicPr>
            <a:picLocks noChangeAspect="1" noChangeArrowheads="1"/>
          </p:cNvPicPr>
          <p:nvPr/>
        </p:nvPicPr>
        <p:blipFill>
          <a:blip r:embed="rId5" cstate="print"/>
          <a:srcRect/>
          <a:stretch>
            <a:fillRect/>
          </a:stretch>
        </p:blipFill>
        <p:spPr bwMode="auto">
          <a:xfrm>
            <a:off x="228600" y="5029200"/>
            <a:ext cx="1828800" cy="16328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55" name="Picture 7" descr="Fresh-Vegetables">
            <a:hlinkClick r:id="rId6"/>
          </p:cNvPr>
          <p:cNvPicPr>
            <a:picLocks noChangeAspect="1" noChangeArrowheads="1"/>
          </p:cNvPicPr>
          <p:nvPr/>
        </p:nvPicPr>
        <p:blipFill>
          <a:blip r:embed="rId7" cstate="print"/>
          <a:srcRect/>
          <a:stretch>
            <a:fillRect/>
          </a:stretch>
        </p:blipFill>
        <p:spPr bwMode="auto">
          <a:xfrm>
            <a:off x="7162800" y="990600"/>
            <a:ext cx="1676400" cy="1447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61" name="Picture 13" descr="yogurt1_Full">
            <a:hlinkClick r:id="rId8"/>
          </p:cNvPr>
          <p:cNvPicPr>
            <a:picLocks noChangeAspect="1" noChangeArrowheads="1"/>
          </p:cNvPicPr>
          <p:nvPr/>
        </p:nvPicPr>
        <p:blipFill>
          <a:blip r:embed="rId9" cstate="print"/>
          <a:srcRect/>
          <a:stretch>
            <a:fillRect/>
          </a:stretch>
        </p:blipFill>
        <p:spPr bwMode="auto">
          <a:xfrm>
            <a:off x="4953000" y="5029200"/>
            <a:ext cx="1752600" cy="16177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2534" name="矩形 7"/>
          <p:cNvSpPr>
            <a:spLocks noChangeArrowheads="1"/>
          </p:cNvSpPr>
          <p:nvPr/>
        </p:nvSpPr>
        <p:spPr bwMode="auto">
          <a:xfrm>
            <a:off x="990600" y="1524000"/>
            <a:ext cx="6781800"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Arial" pitchFamily="34" charset="0"/>
              <a:buChar char="•"/>
            </a:pPr>
            <a:r>
              <a:rPr lang="en-US" sz="2800">
                <a:cs typeface="Arial" pitchFamily="34" charset="0"/>
              </a:rPr>
              <a:t>Add more non-starchy vegetables to meals and snacks. </a:t>
            </a:r>
          </a:p>
          <a:p>
            <a:pPr>
              <a:buFont typeface="Arial" pitchFamily="34" charset="0"/>
              <a:buChar char="•"/>
            </a:pPr>
            <a:r>
              <a:rPr lang="en-US" sz="2800">
                <a:cs typeface="Arial" pitchFamily="34" charset="0"/>
              </a:rPr>
              <a:t>Use whole fruits and vegetables (fresh and frozen are usually best).</a:t>
            </a:r>
          </a:p>
          <a:p>
            <a:pPr>
              <a:buFont typeface="Arial" pitchFamily="34" charset="0"/>
              <a:buChar char="•"/>
            </a:pPr>
            <a:r>
              <a:rPr lang="en-US" sz="2800">
                <a:cs typeface="Arial" pitchFamily="34" charset="0"/>
              </a:rPr>
              <a:t>Unsalted versions of low fat chips, whole grain crackers, or nuts. </a:t>
            </a:r>
          </a:p>
          <a:p>
            <a:pPr>
              <a:buFont typeface="Arial" pitchFamily="34" charset="0"/>
              <a:buChar char="•"/>
            </a:pPr>
            <a:r>
              <a:rPr lang="en-US" sz="2800">
                <a:cs typeface="Arial" pitchFamily="34" charset="0"/>
              </a:rPr>
              <a:t>High fiber cereal</a:t>
            </a:r>
          </a:p>
          <a:p>
            <a:pPr>
              <a:buFont typeface="Arial" pitchFamily="34" charset="0"/>
              <a:buChar char="•"/>
            </a:pPr>
            <a:r>
              <a:rPr lang="en-US" sz="2800">
                <a:cs typeface="Arial" pitchFamily="34" charset="0"/>
              </a:rPr>
              <a:t>Low fat cheese and yogurt</a:t>
            </a:r>
          </a:p>
        </p:txBody>
      </p:sp>
      <p:pic>
        <p:nvPicPr>
          <p:cNvPr id="22535" name="Picture 2" descr="http://www.supermarketsavvy.com/images/All-BranCrackersm.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91400" y="4191000"/>
            <a:ext cx="15240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7505573"/>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What is a Whole Grain?</a:t>
            </a:r>
            <a:endParaRPr lang="en-US" dirty="0"/>
          </a:p>
        </p:txBody>
      </p:sp>
      <p:sp>
        <p:nvSpPr>
          <p:cNvPr id="7" name="Content Placeholder 6"/>
          <p:cNvSpPr>
            <a:spLocks noGrp="1"/>
          </p:cNvSpPr>
          <p:nvPr>
            <p:ph idx="1"/>
          </p:nvPr>
        </p:nvSpPr>
        <p:spPr/>
        <p:txBody>
          <a:bodyPr/>
          <a:lstStyle/>
          <a:p>
            <a:endParaRPr lang="en-US" dirty="0"/>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9454" y="2209800"/>
            <a:ext cx="3733800" cy="287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14210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57200" y="152400"/>
            <a:ext cx="8229600" cy="808038"/>
          </a:xfrm>
        </p:spPr>
        <p:txBody>
          <a:bodyPr/>
          <a:lstStyle/>
          <a:p>
            <a:pPr algn="ctr" eaLnBrk="1" hangingPunct="1"/>
            <a:r>
              <a:rPr lang="en-US" sz="4000" b="1" dirty="0" smtClean="0"/>
              <a:t>List of whole grains</a:t>
            </a:r>
          </a:p>
        </p:txBody>
      </p:sp>
      <p:sp>
        <p:nvSpPr>
          <p:cNvPr id="29699" name="Rectangle 3"/>
          <p:cNvSpPr>
            <a:spLocks noGrp="1" noChangeArrowheads="1"/>
          </p:cNvSpPr>
          <p:nvPr>
            <p:ph type="body" sz="half" idx="1"/>
          </p:nvPr>
        </p:nvSpPr>
        <p:spPr>
          <a:xfrm>
            <a:off x="304800" y="914400"/>
            <a:ext cx="4038600" cy="4983163"/>
          </a:xfrm>
        </p:spPr>
        <p:txBody>
          <a:bodyPr>
            <a:normAutofit fontScale="92500" lnSpcReduction="20000"/>
          </a:bodyPr>
          <a:lstStyle/>
          <a:p>
            <a:pPr eaLnBrk="1" hangingPunct="1">
              <a:lnSpc>
                <a:spcPct val="90000"/>
              </a:lnSpc>
            </a:pPr>
            <a:r>
              <a:rPr lang="en-US" sz="2000" b="1" dirty="0" smtClean="0"/>
              <a:t>Amaranth</a:t>
            </a:r>
          </a:p>
          <a:p>
            <a:pPr eaLnBrk="1" hangingPunct="1">
              <a:lnSpc>
                <a:spcPct val="90000"/>
              </a:lnSpc>
            </a:pPr>
            <a:r>
              <a:rPr lang="en-US" sz="2000" b="1" dirty="0" smtClean="0"/>
              <a:t>Whole grain barley</a:t>
            </a:r>
          </a:p>
          <a:p>
            <a:pPr eaLnBrk="1" hangingPunct="1">
              <a:lnSpc>
                <a:spcPct val="90000"/>
              </a:lnSpc>
            </a:pPr>
            <a:r>
              <a:rPr lang="en-US" sz="2000" b="1" dirty="0" smtClean="0"/>
              <a:t>Buckwheat </a:t>
            </a:r>
            <a:r>
              <a:rPr lang="en-US" sz="1200" b="1" dirty="0" smtClean="0"/>
              <a:t>(think Japanese soba noodles)</a:t>
            </a:r>
            <a:endParaRPr lang="en-US" sz="2000" b="1" dirty="0" smtClean="0"/>
          </a:p>
          <a:p>
            <a:pPr eaLnBrk="1" hangingPunct="1">
              <a:lnSpc>
                <a:spcPct val="90000"/>
              </a:lnSpc>
            </a:pPr>
            <a:r>
              <a:rPr lang="en-US" sz="2000" b="1" dirty="0" smtClean="0"/>
              <a:t>Corn/Whole cornmeal</a:t>
            </a:r>
          </a:p>
          <a:p>
            <a:pPr eaLnBrk="1" hangingPunct="1">
              <a:lnSpc>
                <a:spcPct val="90000"/>
              </a:lnSpc>
            </a:pPr>
            <a:r>
              <a:rPr lang="en-US" sz="2000" b="1" dirty="0" smtClean="0"/>
              <a:t>Popcorn</a:t>
            </a:r>
          </a:p>
          <a:p>
            <a:pPr eaLnBrk="1" hangingPunct="1">
              <a:lnSpc>
                <a:spcPct val="90000"/>
              </a:lnSpc>
            </a:pPr>
            <a:r>
              <a:rPr lang="en-US" sz="2000" b="1" dirty="0" smtClean="0"/>
              <a:t>Millet</a:t>
            </a:r>
            <a:r>
              <a:rPr lang="en-US" sz="1200" b="1" dirty="0" smtClean="0"/>
              <a:t> (leading staple grain in India)</a:t>
            </a:r>
            <a:endParaRPr lang="en-US" sz="2000" b="1" dirty="0" smtClean="0"/>
          </a:p>
          <a:p>
            <a:pPr eaLnBrk="1" hangingPunct="1">
              <a:lnSpc>
                <a:spcPct val="90000"/>
              </a:lnSpc>
            </a:pPr>
            <a:r>
              <a:rPr lang="en-US" sz="2000" b="1" dirty="0" smtClean="0"/>
              <a:t>Oats</a:t>
            </a:r>
          </a:p>
          <a:p>
            <a:pPr eaLnBrk="1" hangingPunct="1">
              <a:lnSpc>
                <a:spcPct val="90000"/>
              </a:lnSpc>
            </a:pPr>
            <a:r>
              <a:rPr lang="en-US" sz="2000" b="1" dirty="0" smtClean="0"/>
              <a:t>Quinoa </a:t>
            </a:r>
            <a:r>
              <a:rPr lang="en-US" sz="1200" b="1" dirty="0" smtClean="0"/>
              <a:t>(from the Andes/Incas)</a:t>
            </a:r>
            <a:endParaRPr lang="en-US" sz="2000" b="1" dirty="0" smtClean="0"/>
          </a:p>
          <a:p>
            <a:pPr eaLnBrk="1" hangingPunct="1">
              <a:lnSpc>
                <a:spcPct val="90000"/>
              </a:lnSpc>
            </a:pPr>
            <a:r>
              <a:rPr lang="en-US" sz="2000" b="1" dirty="0" smtClean="0"/>
              <a:t>Rice (brown and colored) </a:t>
            </a:r>
          </a:p>
          <a:p>
            <a:pPr eaLnBrk="1" hangingPunct="1">
              <a:lnSpc>
                <a:spcPct val="90000"/>
              </a:lnSpc>
            </a:pPr>
            <a:r>
              <a:rPr lang="en-US" sz="2000" b="1" dirty="0" smtClean="0"/>
              <a:t>Whole Rye </a:t>
            </a:r>
            <a:endParaRPr lang="en-US" sz="2000" b="1" dirty="0"/>
          </a:p>
          <a:p>
            <a:pPr eaLnBrk="1" hangingPunct="1">
              <a:lnSpc>
                <a:spcPct val="90000"/>
              </a:lnSpc>
            </a:pPr>
            <a:r>
              <a:rPr lang="en-US" sz="2000" b="1" dirty="0" smtClean="0"/>
              <a:t>Sorghum (milo)</a:t>
            </a:r>
          </a:p>
          <a:p>
            <a:pPr eaLnBrk="1" hangingPunct="1">
              <a:lnSpc>
                <a:spcPct val="90000"/>
              </a:lnSpc>
            </a:pPr>
            <a:r>
              <a:rPr lang="en-US" sz="2000" b="1" dirty="0" err="1" smtClean="0"/>
              <a:t>Teff</a:t>
            </a:r>
            <a:r>
              <a:rPr lang="en-US" sz="2000" b="1" dirty="0" smtClean="0"/>
              <a:t> </a:t>
            </a:r>
            <a:r>
              <a:rPr lang="en-US" sz="1200" b="1" smtClean="0"/>
              <a:t>(Ethiopia) </a:t>
            </a:r>
            <a:endParaRPr lang="en-US" sz="2000" b="1" dirty="0" smtClean="0"/>
          </a:p>
          <a:p>
            <a:pPr eaLnBrk="1" hangingPunct="1">
              <a:lnSpc>
                <a:spcPct val="90000"/>
              </a:lnSpc>
            </a:pPr>
            <a:r>
              <a:rPr lang="en-US" sz="2000" b="1" dirty="0" smtClean="0"/>
              <a:t>Triticale </a:t>
            </a:r>
            <a:r>
              <a:rPr lang="en-US" sz="1200" b="1" dirty="0" smtClean="0"/>
              <a:t>(hybrid wheat &amp; rye)</a:t>
            </a:r>
          </a:p>
          <a:p>
            <a:pPr eaLnBrk="1" hangingPunct="1">
              <a:lnSpc>
                <a:spcPct val="90000"/>
              </a:lnSpc>
            </a:pPr>
            <a:r>
              <a:rPr lang="en-US" sz="2000" b="1" dirty="0" smtClean="0"/>
              <a:t>Whole wheat</a:t>
            </a:r>
          </a:p>
          <a:p>
            <a:pPr lvl="1">
              <a:lnSpc>
                <a:spcPct val="90000"/>
              </a:lnSpc>
            </a:pPr>
            <a:r>
              <a:rPr lang="en-US" sz="1600" b="1" dirty="0" smtClean="0"/>
              <a:t>Spelt </a:t>
            </a:r>
          </a:p>
          <a:p>
            <a:pPr lvl="1">
              <a:lnSpc>
                <a:spcPct val="90000"/>
              </a:lnSpc>
            </a:pPr>
            <a:r>
              <a:rPr lang="en-US" sz="1600" b="1" dirty="0" smtClean="0"/>
              <a:t>Emmer, </a:t>
            </a:r>
            <a:r>
              <a:rPr lang="en-US" sz="1600" b="1" dirty="0" err="1"/>
              <a:t>F</a:t>
            </a:r>
            <a:r>
              <a:rPr lang="en-US" sz="1600" b="1" dirty="0" err="1" smtClean="0"/>
              <a:t>arro</a:t>
            </a:r>
            <a:r>
              <a:rPr lang="en-US" sz="1600" b="1" dirty="0" smtClean="0"/>
              <a:t>, einkorn,</a:t>
            </a:r>
          </a:p>
          <a:p>
            <a:pPr lvl="1">
              <a:lnSpc>
                <a:spcPct val="90000"/>
              </a:lnSpc>
            </a:pPr>
            <a:r>
              <a:rPr lang="en-US" sz="1600" b="1" dirty="0" err="1" smtClean="0"/>
              <a:t>Kamut</a:t>
            </a:r>
            <a:r>
              <a:rPr lang="en-US" sz="1600" b="1" dirty="0" smtClean="0"/>
              <a:t>, Bulgur </a:t>
            </a:r>
            <a:r>
              <a:rPr lang="en-US" sz="1200" b="1" dirty="0" smtClean="0"/>
              <a:t>(</a:t>
            </a:r>
            <a:r>
              <a:rPr lang="en-US" sz="1200" b="1" dirty="0" err="1" smtClean="0"/>
              <a:t>tabbouleh</a:t>
            </a:r>
            <a:r>
              <a:rPr lang="en-US" sz="1200" b="1" dirty="0" smtClean="0"/>
              <a:t>)</a:t>
            </a:r>
            <a:r>
              <a:rPr lang="en-US" sz="1600" b="1" dirty="0" smtClean="0"/>
              <a:t>,</a:t>
            </a:r>
          </a:p>
          <a:p>
            <a:pPr lvl="1">
              <a:lnSpc>
                <a:spcPct val="90000"/>
              </a:lnSpc>
            </a:pPr>
            <a:r>
              <a:rPr lang="en-US" sz="1600" b="1" dirty="0" smtClean="0"/>
              <a:t>Cracked wheat , </a:t>
            </a:r>
          </a:p>
          <a:p>
            <a:pPr lvl="1">
              <a:lnSpc>
                <a:spcPct val="90000"/>
              </a:lnSpc>
            </a:pPr>
            <a:r>
              <a:rPr lang="en-US" sz="1600" b="1" dirty="0" smtClean="0"/>
              <a:t>Wheat berries</a:t>
            </a:r>
          </a:p>
          <a:p>
            <a:pPr eaLnBrk="1" hangingPunct="1">
              <a:lnSpc>
                <a:spcPct val="90000"/>
              </a:lnSpc>
            </a:pPr>
            <a:r>
              <a:rPr lang="en-US" sz="2000" b="1" dirty="0" smtClean="0"/>
              <a:t>Wild Rice</a:t>
            </a:r>
          </a:p>
          <a:p>
            <a:pPr eaLnBrk="1" hangingPunct="1">
              <a:lnSpc>
                <a:spcPct val="90000"/>
              </a:lnSpc>
            </a:pPr>
            <a:endParaRPr lang="en-US" sz="2400" b="1" dirty="0" smtClean="0"/>
          </a:p>
        </p:txBody>
      </p:sp>
      <p:pic>
        <p:nvPicPr>
          <p:cNvPr id="29701" name="Picture 6" descr="http://3.bp.blogspot.com/_HsXO9DO9Lsk/SCw5yPYkoPI/AAAAAAAABcc/25UNX4oedJQ/s400/barley_big.jpg"/>
          <p:cNvPicPr>
            <a:picLocks noChangeAspect="1" noChangeArrowheads="1"/>
          </p:cNvPicPr>
          <p:nvPr/>
        </p:nvPicPr>
        <p:blipFill>
          <a:blip r:embed="rId3" cstate="print"/>
          <a:srcRect/>
          <a:stretch>
            <a:fillRect/>
          </a:stretch>
        </p:blipFill>
        <p:spPr bwMode="auto">
          <a:xfrm>
            <a:off x="3276600" y="3505200"/>
            <a:ext cx="3352800" cy="2438400"/>
          </a:xfrm>
          <a:prstGeom prst="rect">
            <a:avLst/>
          </a:prstGeom>
          <a:noFill/>
          <a:ln w="9525">
            <a:noFill/>
            <a:miter lim="800000"/>
            <a:headEnd/>
            <a:tailEnd/>
          </a:ln>
        </p:spPr>
      </p:pic>
      <p:pic>
        <p:nvPicPr>
          <p:cNvPr id="29702" name="Picture 8" descr="http://ninecooks.typepad.com/photos/uncategorized/2007/04/14/bulgur.jpg"/>
          <p:cNvPicPr>
            <a:picLocks noChangeAspect="1" noChangeArrowheads="1"/>
          </p:cNvPicPr>
          <p:nvPr/>
        </p:nvPicPr>
        <p:blipFill>
          <a:blip r:embed="rId4" cstate="print"/>
          <a:srcRect/>
          <a:stretch>
            <a:fillRect/>
          </a:stretch>
        </p:blipFill>
        <p:spPr bwMode="auto">
          <a:xfrm>
            <a:off x="6705600" y="3429000"/>
            <a:ext cx="2105025" cy="3200400"/>
          </a:xfrm>
          <a:prstGeom prst="rect">
            <a:avLst/>
          </a:prstGeom>
          <a:noFill/>
          <a:ln w="9525">
            <a:noFill/>
            <a:miter lim="800000"/>
            <a:headEnd/>
            <a:tailEnd/>
          </a:ln>
        </p:spPr>
      </p:pic>
      <p:pic>
        <p:nvPicPr>
          <p:cNvPr id="29703" name="Picture 10" descr="See full-size image.">
            <a:hlinkClick r:id="rId5"/>
          </p:cNvPr>
          <p:cNvPicPr>
            <a:picLocks noChangeAspect="1" noChangeArrowheads="1"/>
          </p:cNvPicPr>
          <p:nvPr/>
        </p:nvPicPr>
        <p:blipFill>
          <a:blip r:embed="rId6" cstate="print"/>
          <a:srcRect/>
          <a:stretch>
            <a:fillRect/>
          </a:stretch>
        </p:blipFill>
        <p:spPr bwMode="auto">
          <a:xfrm>
            <a:off x="2132532" y="5791200"/>
            <a:ext cx="1143000" cy="952500"/>
          </a:xfrm>
          <a:prstGeom prst="rect">
            <a:avLst/>
          </a:prstGeom>
          <a:noFill/>
          <a:ln w="9525">
            <a:noFill/>
            <a:miter lim="800000"/>
            <a:headEnd/>
            <a:tailEnd/>
          </a:ln>
        </p:spPr>
      </p:pic>
      <p:pic>
        <p:nvPicPr>
          <p:cNvPr id="29704" name="Picture 12" descr="See full-size image.">
            <a:hlinkClick r:id="rId7"/>
          </p:cNvPr>
          <p:cNvPicPr>
            <a:picLocks noChangeAspect="1" noChangeArrowheads="1"/>
          </p:cNvPicPr>
          <p:nvPr/>
        </p:nvPicPr>
        <p:blipFill>
          <a:blip r:embed="rId8" cstate="print"/>
          <a:srcRect/>
          <a:stretch>
            <a:fillRect/>
          </a:stretch>
        </p:blipFill>
        <p:spPr bwMode="auto">
          <a:xfrm>
            <a:off x="3505200" y="2057400"/>
            <a:ext cx="1009650" cy="762000"/>
          </a:xfrm>
          <a:prstGeom prst="rect">
            <a:avLst/>
          </a:prstGeom>
          <a:noFill/>
          <a:ln w="9525">
            <a:noFill/>
            <a:miter lim="800000"/>
            <a:headEnd/>
            <a:tailEnd/>
          </a:ln>
        </p:spPr>
      </p:pic>
      <p:pic>
        <p:nvPicPr>
          <p:cNvPr id="1027"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24600" y="1030285"/>
            <a:ext cx="2359025" cy="205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87696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435" y="189412"/>
            <a:ext cx="6753838" cy="5982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75682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104775" y="128588"/>
            <a:ext cx="8915400" cy="914400"/>
          </a:xfrm>
        </p:spPr>
        <p:txBody>
          <a:bodyPr/>
          <a:lstStyle/>
          <a:p>
            <a:pPr algn="ctr" eaLnBrk="1" hangingPunct="1"/>
            <a:r>
              <a:rPr lang="en-US" sz="4000" b="1" dirty="0" smtClean="0">
                <a:solidFill>
                  <a:srgbClr val="000000"/>
                </a:solidFill>
                <a:latin typeface="Lucida Sans Unicode" pitchFamily="34" charset="0"/>
                <a:cs typeface="Lucida Sans Unicode" pitchFamily="34" charset="0"/>
              </a:rPr>
              <a:t>Watch wording on grains!</a:t>
            </a:r>
          </a:p>
        </p:txBody>
      </p:sp>
      <p:sp>
        <p:nvSpPr>
          <p:cNvPr id="37891" name="Rectangle 3"/>
          <p:cNvSpPr>
            <a:spLocks noGrp="1" noChangeArrowheads="1"/>
          </p:cNvSpPr>
          <p:nvPr>
            <p:ph type="body" sz="half" idx="2"/>
          </p:nvPr>
        </p:nvSpPr>
        <p:spPr>
          <a:xfrm>
            <a:off x="304800" y="1143000"/>
            <a:ext cx="4191000" cy="5486400"/>
          </a:xfrm>
        </p:spPr>
        <p:txBody>
          <a:bodyPr/>
          <a:lstStyle/>
          <a:p>
            <a:pPr>
              <a:spcBef>
                <a:spcPct val="0"/>
              </a:spcBef>
              <a:buFont typeface="Wingdings" pitchFamily="2" charset="2"/>
              <a:buChar char="v"/>
            </a:pPr>
            <a:r>
              <a:rPr lang="en-US" sz="2800" b="1" dirty="0" smtClean="0">
                <a:solidFill>
                  <a:srgbClr val="000000"/>
                </a:solidFill>
              </a:rPr>
              <a:t>Foods are usually not whole grain products if labeled:</a:t>
            </a:r>
            <a:endParaRPr lang="en-US" sz="700" b="1" dirty="0" smtClean="0">
              <a:solidFill>
                <a:srgbClr val="000000"/>
              </a:solidFill>
            </a:endParaRPr>
          </a:p>
          <a:p>
            <a:pPr lvl="2" eaLnBrk="1" hangingPunct="1">
              <a:spcBef>
                <a:spcPct val="0"/>
              </a:spcBef>
            </a:pPr>
            <a:r>
              <a:rPr lang="en-US" sz="2800" b="1" dirty="0" smtClean="0">
                <a:solidFill>
                  <a:srgbClr val="000000"/>
                </a:solidFill>
              </a:rPr>
              <a:t>Multi-grain</a:t>
            </a:r>
          </a:p>
          <a:p>
            <a:pPr lvl="2" eaLnBrk="1" hangingPunct="1">
              <a:spcBef>
                <a:spcPct val="0"/>
              </a:spcBef>
            </a:pPr>
            <a:r>
              <a:rPr lang="en-US" sz="2800" b="1" dirty="0" smtClean="0">
                <a:solidFill>
                  <a:srgbClr val="000000"/>
                </a:solidFill>
              </a:rPr>
              <a:t>Seven-grain</a:t>
            </a:r>
          </a:p>
          <a:p>
            <a:pPr lvl="2" eaLnBrk="1" hangingPunct="1">
              <a:spcBef>
                <a:spcPct val="0"/>
              </a:spcBef>
            </a:pPr>
            <a:r>
              <a:rPr lang="en-US" sz="2800" b="1" dirty="0" smtClean="0">
                <a:solidFill>
                  <a:srgbClr val="000000"/>
                </a:solidFill>
              </a:rPr>
              <a:t>Stone-ground</a:t>
            </a:r>
          </a:p>
          <a:p>
            <a:pPr lvl="2" eaLnBrk="1" hangingPunct="1">
              <a:spcBef>
                <a:spcPct val="0"/>
              </a:spcBef>
            </a:pPr>
            <a:r>
              <a:rPr lang="en-US" sz="2800" b="1" dirty="0" smtClean="0">
                <a:solidFill>
                  <a:srgbClr val="000000"/>
                </a:solidFill>
              </a:rPr>
              <a:t>100% wheat </a:t>
            </a:r>
          </a:p>
          <a:p>
            <a:pPr lvl="2" eaLnBrk="1" hangingPunct="1">
              <a:spcBef>
                <a:spcPct val="0"/>
              </a:spcBef>
            </a:pPr>
            <a:r>
              <a:rPr lang="en-US" sz="2800" b="1" dirty="0" smtClean="0">
                <a:solidFill>
                  <a:srgbClr val="000000"/>
                </a:solidFill>
              </a:rPr>
              <a:t>Cracked wheat</a:t>
            </a:r>
          </a:p>
          <a:p>
            <a:pPr>
              <a:spcBef>
                <a:spcPct val="0"/>
              </a:spcBef>
              <a:buFont typeface="Wingdings" pitchFamily="2" charset="2"/>
              <a:buChar char="v"/>
            </a:pPr>
            <a:r>
              <a:rPr lang="en-US" sz="2800" b="1" dirty="0" smtClean="0">
                <a:solidFill>
                  <a:srgbClr val="000000"/>
                </a:solidFill>
              </a:rPr>
              <a:t>Also the color is not an indication of whole grain.</a:t>
            </a:r>
          </a:p>
        </p:txBody>
      </p:sp>
      <p:sp>
        <p:nvSpPr>
          <p:cNvPr id="37892" name="AutoShape 4"/>
          <p:cNvSpPr>
            <a:spLocks noChangeArrowheads="1"/>
          </p:cNvSpPr>
          <p:nvPr/>
        </p:nvSpPr>
        <p:spPr bwMode="auto">
          <a:xfrm>
            <a:off x="4724400" y="1066800"/>
            <a:ext cx="4038600" cy="4114800"/>
          </a:xfrm>
          <a:prstGeom prst="roundRect">
            <a:avLst>
              <a:gd name="adj" fmla="val 16667"/>
            </a:avLst>
          </a:prstGeom>
          <a:solidFill>
            <a:srgbClr val="FFCC00"/>
          </a:solidFill>
          <a:ln w="25400">
            <a:solidFill>
              <a:schemeClr val="tx1"/>
            </a:solidFill>
            <a:round/>
            <a:headEnd/>
            <a:tailEnd/>
          </a:ln>
        </p:spPr>
        <p:txBody>
          <a:bodyPr wrap="none" anchor="ctr"/>
          <a:lstStyle/>
          <a:p>
            <a:endParaRPr lang="en-US"/>
          </a:p>
        </p:txBody>
      </p:sp>
      <p:grpSp>
        <p:nvGrpSpPr>
          <p:cNvPr id="2" name="Group 5"/>
          <p:cNvGrpSpPr>
            <a:grpSpLocks/>
          </p:cNvGrpSpPr>
          <p:nvPr/>
        </p:nvGrpSpPr>
        <p:grpSpPr bwMode="auto">
          <a:xfrm>
            <a:off x="4191000" y="1143000"/>
            <a:ext cx="4953000" cy="3963988"/>
            <a:chOff x="2640" y="720"/>
            <a:chExt cx="3120" cy="2497"/>
          </a:xfrm>
        </p:grpSpPr>
        <p:pic>
          <p:nvPicPr>
            <p:cNvPr id="37894" name="Picture 6" descr="j0365330"/>
            <p:cNvPicPr>
              <a:picLocks noChangeAspect="1" noChangeArrowheads="1" noCrop="1"/>
            </p:cNvPicPr>
            <p:nvPr/>
          </p:nvPicPr>
          <p:blipFill>
            <a:blip r:embed="rId3" cstate="print"/>
            <a:srcRect/>
            <a:stretch>
              <a:fillRect/>
            </a:stretch>
          </p:blipFill>
          <p:spPr bwMode="auto">
            <a:xfrm>
              <a:off x="3888" y="720"/>
              <a:ext cx="1056" cy="1056"/>
            </a:xfrm>
            <a:prstGeom prst="rect">
              <a:avLst/>
            </a:prstGeom>
            <a:noFill/>
            <a:ln w="9525">
              <a:noFill/>
              <a:miter lim="800000"/>
              <a:headEnd/>
              <a:tailEnd/>
            </a:ln>
          </p:spPr>
        </p:pic>
        <p:pic>
          <p:nvPicPr>
            <p:cNvPr id="37895" name="Picture 7" descr="j0203126"/>
            <p:cNvPicPr>
              <a:picLocks noChangeAspect="1" noChangeArrowheads="1"/>
            </p:cNvPicPr>
            <p:nvPr/>
          </p:nvPicPr>
          <p:blipFill>
            <a:blip r:embed="rId4" cstate="print"/>
            <a:srcRect/>
            <a:stretch>
              <a:fillRect/>
            </a:stretch>
          </p:blipFill>
          <p:spPr bwMode="auto">
            <a:xfrm>
              <a:off x="2640" y="1536"/>
              <a:ext cx="3120" cy="1681"/>
            </a:xfrm>
            <a:prstGeom prst="rect">
              <a:avLst/>
            </a:prstGeom>
            <a:noFill/>
            <a:ln w="9525">
              <a:noFill/>
              <a:miter lim="800000"/>
              <a:headEnd/>
              <a:tailEnd/>
            </a:ln>
          </p:spPr>
        </p:pic>
      </p:grpSp>
    </p:spTree>
    <p:extLst>
      <p:ext uri="{BB962C8B-B14F-4D97-AF65-F5344CB8AC3E}">
        <p14:creationId xmlns:p14="http://schemas.microsoft.com/office/powerpoint/2010/main" val="14003502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152400" y="609600"/>
            <a:ext cx="8229600" cy="1066800"/>
          </a:xfrm>
        </p:spPr>
        <p:txBody>
          <a:bodyPr/>
          <a:lstStyle/>
          <a:p>
            <a:pPr algn="ctr"/>
            <a:r>
              <a:rPr lang="en-US" dirty="0" smtClean="0"/>
              <a:t>Product “A”- Whole Wheat</a:t>
            </a:r>
          </a:p>
        </p:txBody>
      </p:sp>
      <p:pic>
        <p:nvPicPr>
          <p:cNvPr id="31747" name="Content Placeholder 5" descr="IMG_0131.JPG"/>
          <p:cNvPicPr>
            <a:picLocks noGrp="1" noChangeAspect="1"/>
          </p:cNvPicPr>
          <p:nvPr>
            <p:ph idx="1"/>
          </p:nvPr>
        </p:nvPicPr>
        <p:blipFill>
          <a:blip r:embed="rId3" cstate="print"/>
          <a:stretch>
            <a:fillRect/>
          </a:stretch>
        </p:blipFill>
        <p:spPr>
          <a:xfrm>
            <a:off x="5334000" y="2057400"/>
            <a:ext cx="3009207" cy="4015047"/>
          </a:xfrm>
        </p:spPr>
      </p:pic>
      <p:pic>
        <p:nvPicPr>
          <p:cNvPr id="31748" name="Picture 6" descr="IMG_0135.JPG"/>
          <p:cNvPicPr>
            <a:picLocks noChangeAspect="1"/>
          </p:cNvPicPr>
          <p:nvPr/>
        </p:nvPicPr>
        <p:blipFill>
          <a:blip r:embed="rId4" cstate="print"/>
          <a:srcRect/>
          <a:stretch>
            <a:fillRect/>
          </a:stretch>
        </p:blipFill>
        <p:spPr bwMode="auto">
          <a:xfrm>
            <a:off x="2133600" y="4953000"/>
            <a:ext cx="2130425" cy="1597025"/>
          </a:xfrm>
          <a:prstGeom prst="rect">
            <a:avLst/>
          </a:prstGeom>
          <a:noFill/>
          <a:ln w="9525">
            <a:noFill/>
            <a:miter lim="800000"/>
            <a:headEnd/>
            <a:tailEnd/>
          </a:ln>
        </p:spPr>
      </p:pic>
      <p:pic>
        <p:nvPicPr>
          <p:cNvPr id="31749" name="Picture 7" descr="IMG_0109.JPG"/>
          <p:cNvPicPr>
            <a:picLocks noChangeAspect="1"/>
          </p:cNvPicPr>
          <p:nvPr/>
        </p:nvPicPr>
        <p:blipFill>
          <a:blip r:embed="rId5" cstate="print"/>
          <a:srcRect/>
          <a:stretch>
            <a:fillRect/>
          </a:stretch>
        </p:blipFill>
        <p:spPr bwMode="auto">
          <a:xfrm>
            <a:off x="609600" y="1828800"/>
            <a:ext cx="3810000" cy="2857500"/>
          </a:xfrm>
          <a:prstGeom prst="rect">
            <a:avLst/>
          </a:prstGeom>
          <a:noFill/>
          <a:ln w="9525">
            <a:noFill/>
            <a:miter lim="800000"/>
            <a:headEnd/>
            <a:tailEnd/>
          </a:ln>
        </p:spPr>
      </p:pic>
      <p:sp>
        <p:nvSpPr>
          <p:cNvPr id="31750" name="Oval 5"/>
          <p:cNvSpPr>
            <a:spLocks noChangeArrowheads="1"/>
          </p:cNvSpPr>
          <p:nvPr/>
        </p:nvSpPr>
        <p:spPr bwMode="auto">
          <a:xfrm>
            <a:off x="6096000" y="3352800"/>
            <a:ext cx="1219200" cy="304800"/>
          </a:xfrm>
          <a:prstGeom prst="ellipse">
            <a:avLst/>
          </a:prstGeom>
          <a:noFill/>
          <a:ln w="28575" algn="ctr">
            <a:solidFill>
              <a:srgbClr val="FF0000"/>
            </a:solidFill>
            <a:round/>
            <a:headEnd/>
            <a:tailEnd/>
          </a:ln>
        </p:spPr>
        <p:txBody>
          <a:bodyPr/>
          <a:lstStyle/>
          <a:p>
            <a:endParaRPr lang="en-US"/>
          </a:p>
        </p:txBody>
      </p:sp>
    </p:spTree>
    <p:extLst>
      <p:ext uri="{BB962C8B-B14F-4D97-AF65-F5344CB8AC3E}">
        <p14:creationId xmlns:p14="http://schemas.microsoft.com/office/powerpoint/2010/main" val="40157480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228600" y="381000"/>
            <a:ext cx="8229600" cy="1066800"/>
          </a:xfrm>
        </p:spPr>
        <p:txBody>
          <a:bodyPr/>
          <a:lstStyle/>
          <a:p>
            <a:pPr algn="ctr"/>
            <a:r>
              <a:rPr lang="en-US" dirty="0" smtClean="0"/>
              <a:t>Product “B”- Partial Blend</a:t>
            </a:r>
          </a:p>
        </p:txBody>
      </p:sp>
      <p:pic>
        <p:nvPicPr>
          <p:cNvPr id="32771" name="Picture 3" descr="IMG_0136.JPG"/>
          <p:cNvPicPr>
            <a:picLocks noChangeAspect="1"/>
          </p:cNvPicPr>
          <p:nvPr/>
        </p:nvPicPr>
        <p:blipFill>
          <a:blip r:embed="rId3" cstate="print"/>
          <a:srcRect/>
          <a:stretch>
            <a:fillRect/>
          </a:stretch>
        </p:blipFill>
        <p:spPr bwMode="auto">
          <a:xfrm>
            <a:off x="5334000" y="1447800"/>
            <a:ext cx="3429000" cy="4572000"/>
          </a:xfrm>
          <a:prstGeom prst="rect">
            <a:avLst/>
          </a:prstGeom>
          <a:noFill/>
          <a:ln w="9525">
            <a:noFill/>
            <a:miter lim="800000"/>
            <a:headEnd/>
            <a:tailEnd/>
          </a:ln>
        </p:spPr>
      </p:pic>
      <p:pic>
        <p:nvPicPr>
          <p:cNvPr id="32772" name="Picture 4" descr="IMG_0138.JPG"/>
          <p:cNvPicPr>
            <a:picLocks noChangeAspect="1"/>
          </p:cNvPicPr>
          <p:nvPr/>
        </p:nvPicPr>
        <p:blipFill>
          <a:blip r:embed="rId4" cstate="print"/>
          <a:srcRect/>
          <a:stretch>
            <a:fillRect/>
          </a:stretch>
        </p:blipFill>
        <p:spPr bwMode="auto">
          <a:xfrm>
            <a:off x="1828800" y="4267200"/>
            <a:ext cx="2590800" cy="1943100"/>
          </a:xfrm>
          <a:prstGeom prst="rect">
            <a:avLst/>
          </a:prstGeom>
          <a:noFill/>
          <a:ln w="9525">
            <a:noFill/>
            <a:miter lim="800000"/>
            <a:headEnd/>
            <a:tailEnd/>
          </a:ln>
        </p:spPr>
      </p:pic>
      <p:pic>
        <p:nvPicPr>
          <p:cNvPr id="32773" name="Picture 6" descr="IMG_0113.JPG"/>
          <p:cNvPicPr>
            <a:picLocks noChangeAspect="1"/>
          </p:cNvPicPr>
          <p:nvPr/>
        </p:nvPicPr>
        <p:blipFill>
          <a:blip r:embed="rId5" cstate="print">
            <a:lum bright="10000"/>
          </a:blip>
          <a:srcRect/>
          <a:stretch>
            <a:fillRect/>
          </a:stretch>
        </p:blipFill>
        <p:spPr bwMode="auto">
          <a:xfrm>
            <a:off x="762000" y="1447800"/>
            <a:ext cx="3403600" cy="2552700"/>
          </a:xfrm>
          <a:prstGeom prst="rect">
            <a:avLst/>
          </a:prstGeom>
          <a:noFill/>
          <a:ln w="9525">
            <a:noFill/>
            <a:miter lim="800000"/>
            <a:headEnd/>
            <a:tailEnd/>
          </a:ln>
        </p:spPr>
      </p:pic>
      <p:sp>
        <p:nvSpPr>
          <p:cNvPr id="32774" name="Oval 5"/>
          <p:cNvSpPr>
            <a:spLocks noChangeArrowheads="1"/>
          </p:cNvSpPr>
          <p:nvPr/>
        </p:nvSpPr>
        <p:spPr bwMode="auto">
          <a:xfrm>
            <a:off x="7620000" y="2971800"/>
            <a:ext cx="914400" cy="304800"/>
          </a:xfrm>
          <a:prstGeom prst="ellipse">
            <a:avLst/>
          </a:prstGeom>
          <a:noFill/>
          <a:ln w="28575" algn="ctr">
            <a:solidFill>
              <a:srgbClr val="FF0000"/>
            </a:solidFill>
            <a:round/>
            <a:headEnd/>
            <a:tailEnd/>
          </a:ln>
        </p:spPr>
        <p:txBody>
          <a:bodyPr/>
          <a:lstStyle/>
          <a:p>
            <a:endParaRPr lang="en-US"/>
          </a:p>
        </p:txBody>
      </p:sp>
    </p:spTree>
    <p:extLst>
      <p:ext uri="{BB962C8B-B14F-4D97-AF65-F5344CB8AC3E}">
        <p14:creationId xmlns:p14="http://schemas.microsoft.com/office/powerpoint/2010/main" val="27398217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381000" y="228600"/>
            <a:ext cx="8229600" cy="1066800"/>
          </a:xfrm>
        </p:spPr>
        <p:txBody>
          <a:bodyPr/>
          <a:lstStyle/>
          <a:p>
            <a:pPr algn="ctr"/>
            <a:r>
              <a:rPr lang="en-US" dirty="0" smtClean="0"/>
              <a:t>Product “C”- Refined</a:t>
            </a:r>
          </a:p>
        </p:txBody>
      </p:sp>
      <p:pic>
        <p:nvPicPr>
          <p:cNvPr id="33795" name="Picture 6" descr="IMG_0117.JPG"/>
          <p:cNvPicPr>
            <a:picLocks noChangeAspect="1"/>
          </p:cNvPicPr>
          <p:nvPr/>
        </p:nvPicPr>
        <p:blipFill>
          <a:blip r:embed="rId3" cstate="print"/>
          <a:srcRect/>
          <a:stretch>
            <a:fillRect/>
          </a:stretch>
        </p:blipFill>
        <p:spPr bwMode="auto">
          <a:xfrm>
            <a:off x="762000" y="1219200"/>
            <a:ext cx="3657600" cy="2743200"/>
          </a:xfrm>
          <a:prstGeom prst="rect">
            <a:avLst/>
          </a:prstGeom>
          <a:noFill/>
          <a:ln w="9525">
            <a:noFill/>
            <a:miter lim="800000"/>
            <a:headEnd/>
            <a:tailEnd/>
          </a:ln>
        </p:spPr>
      </p:pic>
      <p:pic>
        <p:nvPicPr>
          <p:cNvPr id="33796" name="Picture 7" descr="IMG_0140.JPG"/>
          <p:cNvPicPr>
            <a:picLocks noChangeAspect="1"/>
          </p:cNvPicPr>
          <p:nvPr/>
        </p:nvPicPr>
        <p:blipFill>
          <a:blip r:embed="rId4" cstate="print"/>
          <a:srcRect l="5333" t="24889" b="16444"/>
          <a:stretch>
            <a:fillRect/>
          </a:stretch>
        </p:blipFill>
        <p:spPr bwMode="auto">
          <a:xfrm>
            <a:off x="1905000" y="4114800"/>
            <a:ext cx="6019800" cy="2514600"/>
          </a:xfrm>
          <a:prstGeom prst="rect">
            <a:avLst/>
          </a:prstGeom>
          <a:noFill/>
          <a:ln w="9525">
            <a:noFill/>
            <a:miter lim="800000"/>
            <a:headEnd/>
            <a:tailEnd/>
          </a:ln>
        </p:spPr>
      </p:pic>
      <p:pic>
        <p:nvPicPr>
          <p:cNvPr id="33797" name="Picture 8" descr="IMG_0141.JPG"/>
          <p:cNvPicPr>
            <a:picLocks noChangeAspect="1"/>
          </p:cNvPicPr>
          <p:nvPr/>
        </p:nvPicPr>
        <p:blipFill>
          <a:blip r:embed="rId5" cstate="print"/>
          <a:srcRect/>
          <a:stretch>
            <a:fillRect/>
          </a:stretch>
        </p:blipFill>
        <p:spPr bwMode="auto">
          <a:xfrm>
            <a:off x="6019800" y="1219200"/>
            <a:ext cx="2112963" cy="2816225"/>
          </a:xfrm>
          <a:prstGeom prst="rect">
            <a:avLst/>
          </a:prstGeom>
          <a:noFill/>
          <a:ln w="9525">
            <a:noFill/>
            <a:miter lim="800000"/>
            <a:headEnd/>
            <a:tailEnd/>
          </a:ln>
        </p:spPr>
      </p:pic>
      <p:sp>
        <p:nvSpPr>
          <p:cNvPr id="33798" name="Oval 6"/>
          <p:cNvSpPr>
            <a:spLocks noChangeArrowheads="1"/>
          </p:cNvSpPr>
          <p:nvPr/>
        </p:nvSpPr>
        <p:spPr bwMode="auto">
          <a:xfrm>
            <a:off x="4800600" y="4191000"/>
            <a:ext cx="1219200" cy="457200"/>
          </a:xfrm>
          <a:prstGeom prst="ellipse">
            <a:avLst/>
          </a:prstGeom>
          <a:noFill/>
          <a:ln w="28575" algn="ctr">
            <a:solidFill>
              <a:srgbClr val="FFFF00"/>
            </a:solidFill>
            <a:round/>
            <a:headEnd/>
            <a:tailEnd/>
          </a:ln>
        </p:spPr>
        <p:txBody>
          <a:bodyPr/>
          <a:lstStyle/>
          <a:p>
            <a:endParaRPr lang="en-US"/>
          </a:p>
        </p:txBody>
      </p:sp>
    </p:spTree>
    <p:extLst>
      <p:ext uri="{BB962C8B-B14F-4D97-AF65-F5344CB8AC3E}">
        <p14:creationId xmlns:p14="http://schemas.microsoft.com/office/powerpoint/2010/main" val="15767508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t>Fat</a:t>
            </a:r>
            <a:endParaRPr lang="en-US" dirty="0"/>
          </a:p>
        </p:txBody>
      </p:sp>
      <p:sp>
        <p:nvSpPr>
          <p:cNvPr id="2" name="Content Placeholder 1"/>
          <p:cNvSpPr>
            <a:spLocks noGrp="1"/>
          </p:cNvSpPr>
          <p:nvPr>
            <p:ph idx="1"/>
          </p:nvPr>
        </p:nvSpPr>
        <p:spPr/>
        <p:txBody>
          <a:bodyPr>
            <a:normAutofit lnSpcReduction="10000"/>
          </a:bodyPr>
          <a:lstStyle/>
          <a:p>
            <a:r>
              <a:rPr lang="en-US" dirty="0" smtClean="0"/>
              <a:t>Fat doesn’t have a ‘bliss point’ like sugar does.  There is almost no limit to how much fat you’ll want in a food</a:t>
            </a:r>
          </a:p>
          <a:p>
            <a:r>
              <a:rPr lang="en-US" dirty="0" smtClean="0"/>
              <a:t>Fat is often invisible.  It comes in oils and solids.  Saturated fat is a solid fat</a:t>
            </a:r>
          </a:p>
          <a:p>
            <a:r>
              <a:rPr lang="en-US" dirty="0" smtClean="0"/>
              <a:t>Cheese as an example of a fat additive to food that has contributed significantly to the obesity crisis.    </a:t>
            </a:r>
          </a:p>
          <a:p>
            <a:r>
              <a:rPr lang="en-US" dirty="0" smtClean="0"/>
              <a:t>Cheese has ‘</a:t>
            </a:r>
            <a:r>
              <a:rPr lang="en-US" dirty="0" err="1" smtClean="0"/>
              <a:t>mouthfeel</a:t>
            </a:r>
            <a:r>
              <a:rPr lang="en-US" dirty="0" smtClean="0"/>
              <a:t>’</a:t>
            </a:r>
          </a:p>
        </p:txBody>
      </p:sp>
    </p:spTree>
    <p:extLst>
      <p:ext uri="{BB962C8B-B14F-4D97-AF65-F5344CB8AC3E}">
        <p14:creationId xmlns:p14="http://schemas.microsoft.com/office/powerpoint/2010/main" val="33247640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Text Box 4"/>
          <p:cNvSpPr txBox="1">
            <a:spLocks noChangeArrowheads="1"/>
          </p:cNvSpPr>
          <p:nvPr/>
        </p:nvSpPr>
        <p:spPr bwMode="auto">
          <a:xfrm>
            <a:off x="533400" y="304800"/>
            <a:ext cx="8229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spcBef>
                <a:spcPct val="50000"/>
              </a:spcBef>
            </a:pPr>
            <a:r>
              <a:rPr lang="en-US" sz="3600" b="1"/>
              <a:t>What foods are high in fat?</a:t>
            </a:r>
          </a:p>
        </p:txBody>
      </p:sp>
      <p:pic>
        <p:nvPicPr>
          <p:cNvPr id="2053" name="Picture 5" descr="whole_milk_carton">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676400"/>
            <a:ext cx="10747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Picture 6" descr="Blue Bell"/>
          <p:cNvPicPr>
            <a:picLocks noChangeAspect="1" noChangeArrowheads="1"/>
          </p:cNvPicPr>
          <p:nvPr/>
        </p:nvPicPr>
        <p:blipFill>
          <a:blip r:embed="rId5">
            <a:extLst>
              <a:ext uri="{28A0092B-C50C-407E-A947-70E740481C1C}">
                <a14:useLocalDpi xmlns:a14="http://schemas.microsoft.com/office/drawing/2010/main" val="0"/>
              </a:ext>
            </a:extLst>
          </a:blip>
          <a:srcRect l="9389" t="27927" r="38333" b="7333"/>
          <a:stretch>
            <a:fillRect/>
          </a:stretch>
        </p:blipFill>
        <p:spPr bwMode="auto">
          <a:xfrm>
            <a:off x="2971800" y="1219200"/>
            <a:ext cx="114300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5" name="Picture 7" descr="crisc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3890963"/>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6" name="Picture 9" descr="300px-Twinkie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86400" y="5943600"/>
            <a:ext cx="1219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7" name="Picture 10" descr="050724_p24ov_730ev_1"/>
          <p:cNvPicPr>
            <a:picLocks noChangeAspect="1" noChangeArrowheads="1"/>
          </p:cNvPicPr>
          <p:nvPr/>
        </p:nvPicPr>
        <p:blipFill>
          <a:blip r:embed="rId8">
            <a:extLst>
              <a:ext uri="{28A0092B-C50C-407E-A947-70E740481C1C}">
                <a14:useLocalDpi xmlns:a14="http://schemas.microsoft.com/office/drawing/2010/main" val="0"/>
              </a:ext>
            </a:extLst>
          </a:blip>
          <a:srcRect t="12000" b="11583"/>
          <a:stretch>
            <a:fillRect/>
          </a:stretch>
        </p:blipFill>
        <p:spPr bwMode="auto">
          <a:xfrm>
            <a:off x="6934200" y="5791200"/>
            <a:ext cx="1104900"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8" name="Picture 11"/>
          <p:cNvPicPr>
            <a:picLocks noChangeAspect="1" noChangeArrowheads="1"/>
          </p:cNvPicPr>
          <p:nvPr/>
        </p:nvPicPr>
        <p:blipFill>
          <a:blip r:embed="rId9">
            <a:extLst>
              <a:ext uri="{28A0092B-C50C-407E-A947-70E740481C1C}">
                <a14:useLocalDpi xmlns:a14="http://schemas.microsoft.com/office/drawing/2010/main" val="0"/>
              </a:ext>
            </a:extLst>
          </a:blip>
          <a:srcRect l="64000" t="34532" r="8174" b="23262"/>
          <a:stretch>
            <a:fillRect/>
          </a:stretch>
        </p:blipFill>
        <p:spPr bwMode="auto">
          <a:xfrm>
            <a:off x="8153400" y="5410200"/>
            <a:ext cx="762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9" name="Picture 12" descr="053588">
            <a:hlinkClick r:id="rId10"/>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47800" y="3886200"/>
            <a:ext cx="736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0" name="Picture 13" descr="hfde489"/>
          <p:cNvPicPr>
            <a:picLocks noChangeAspect="1" noChangeArrowheads="1"/>
          </p:cNvPicPr>
          <p:nvPr/>
        </p:nvPicPr>
        <p:blipFill>
          <a:blip r:embed="rId12">
            <a:extLst>
              <a:ext uri="{28A0092B-C50C-407E-A947-70E740481C1C}">
                <a14:useLocalDpi xmlns:a14="http://schemas.microsoft.com/office/drawing/2010/main" val="0"/>
              </a:ext>
            </a:extLst>
          </a:blip>
          <a:srcRect l="15445" r="17999"/>
          <a:stretch>
            <a:fillRect/>
          </a:stretch>
        </p:blipFill>
        <p:spPr bwMode="auto">
          <a:xfrm>
            <a:off x="2590800" y="3810000"/>
            <a:ext cx="525463"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1" name="Picture 14" descr="deli_mea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58000" y="1066800"/>
            <a:ext cx="1852613" cy="159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2" name="Picture 15" descr="Delimeats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53000" y="1066800"/>
            <a:ext cx="1454150"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3" name="Picture 16" descr="donut"/>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800600" y="5638800"/>
            <a:ext cx="68580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050" name="Object 17"/>
          <p:cNvGraphicFramePr>
            <a:graphicFrameLocks noChangeAspect="1"/>
          </p:cNvGraphicFramePr>
          <p:nvPr/>
        </p:nvGraphicFramePr>
        <p:xfrm>
          <a:off x="6172200" y="5334000"/>
          <a:ext cx="941388" cy="658813"/>
        </p:xfrm>
        <a:graphic>
          <a:graphicData uri="http://schemas.openxmlformats.org/presentationml/2006/ole">
            <mc:AlternateContent xmlns:mc="http://schemas.openxmlformats.org/markup-compatibility/2006">
              <mc:Choice xmlns:v="urn:schemas-microsoft-com:vml" Requires="v">
                <p:oleObj spid="_x0000_s2074" name="Clip" r:id="rId16" imgW="1017360" imgH="713880" progId="">
                  <p:embed/>
                </p:oleObj>
              </mc:Choice>
              <mc:Fallback>
                <p:oleObj name="Clip" r:id="rId16" imgW="1017360" imgH="713880" progId="">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172200" y="5334000"/>
                        <a:ext cx="941388" cy="658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064" name="Picture 18" descr="istockphoto_623546_margarine_grocery_series"/>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572000" y="4191000"/>
            <a:ext cx="8175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5" name="Picture 19" descr="bert%20x-virgin"/>
          <p:cNvPicPr>
            <a:picLocks noChangeAspect="1" noChangeArrowheads="1"/>
          </p:cNvPicPr>
          <p:nvPr/>
        </p:nvPicPr>
        <p:blipFill>
          <a:blip r:embed="rId19">
            <a:extLst>
              <a:ext uri="{28A0092B-C50C-407E-A947-70E740481C1C}">
                <a14:useLocalDpi xmlns:a14="http://schemas.microsoft.com/office/drawing/2010/main" val="0"/>
              </a:ext>
            </a:extLst>
          </a:blip>
          <a:srcRect l="25555" r="26445"/>
          <a:stretch>
            <a:fillRect/>
          </a:stretch>
        </p:blipFill>
        <p:spPr bwMode="auto">
          <a:xfrm>
            <a:off x="3429000" y="3810000"/>
            <a:ext cx="68580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6" name="Picture 20" descr="MCj02153640000[1]"/>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715000" y="3962400"/>
            <a:ext cx="9906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7" name="Picture 21" descr="MCWB00691_0000[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086600" y="4114800"/>
            <a:ext cx="609600"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051" name="Object 22">
            <a:hlinkClick r:id="" action="ppaction://ole?verb=0"/>
          </p:cNvPr>
          <p:cNvGraphicFramePr>
            <a:graphicFrameLocks/>
          </p:cNvGraphicFramePr>
          <p:nvPr/>
        </p:nvGraphicFramePr>
        <p:xfrm>
          <a:off x="1676400" y="1752600"/>
          <a:ext cx="1138238" cy="1089025"/>
        </p:xfrm>
        <a:graphic>
          <a:graphicData uri="http://schemas.openxmlformats.org/presentationml/2006/ole">
            <mc:AlternateContent xmlns:mc="http://schemas.openxmlformats.org/markup-compatibility/2006">
              <mc:Choice xmlns:v="urn:schemas-microsoft-com:vml" Requires="v">
                <p:oleObj spid="_x0000_s2075" name="Clip" r:id="rId22" imgW="1314360" imgH="1301400" progId="">
                  <p:embed/>
                </p:oleObj>
              </mc:Choice>
              <mc:Fallback>
                <p:oleObj name="Clip" r:id="rId22" imgW="1314360" imgH="1301400" progId="">
                  <p:embed/>
                  <p:pic>
                    <p:nvPicPr>
                      <p:cNvPr id="0" name=""/>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676400" y="1752600"/>
                        <a:ext cx="1138238" cy="108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068" name="Picture 23" descr="j0254410"/>
          <p:cNvPicPr>
            <a:picLocks noChangeAspect="1" noChangeArrowheads="1" noCrop="1"/>
          </p:cNvPicPr>
          <p:nvPr/>
        </p:nvPicPr>
        <p:blipFill>
          <a:blip r:embed="rId24">
            <a:extLst>
              <a:ext uri="{28A0092B-C50C-407E-A947-70E740481C1C}">
                <a14:useLocalDpi xmlns:a14="http://schemas.microsoft.com/office/drawing/2010/main" val="0"/>
              </a:ext>
            </a:extLst>
          </a:blip>
          <a:srcRect/>
          <a:stretch>
            <a:fillRect/>
          </a:stretch>
        </p:blipFill>
        <p:spPr bwMode="auto">
          <a:xfrm>
            <a:off x="6400800" y="2743200"/>
            <a:ext cx="157797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9" name="Text Box 24"/>
          <p:cNvSpPr txBox="1">
            <a:spLocks noChangeArrowheads="1"/>
          </p:cNvSpPr>
          <p:nvPr/>
        </p:nvSpPr>
        <p:spPr bwMode="auto">
          <a:xfrm>
            <a:off x="0" y="990600"/>
            <a:ext cx="3200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spcBef>
                <a:spcPct val="50000"/>
              </a:spcBef>
            </a:pPr>
            <a:r>
              <a:rPr lang="en-US" sz="2800">
                <a:latin typeface="Arial" pitchFamily="34" charset="0"/>
                <a:cs typeface="Arial" pitchFamily="34" charset="0"/>
              </a:rPr>
              <a:t> Animal Foods</a:t>
            </a:r>
          </a:p>
        </p:txBody>
      </p:sp>
      <p:sp>
        <p:nvSpPr>
          <p:cNvPr id="2070" name="Text Box 25"/>
          <p:cNvSpPr txBox="1">
            <a:spLocks noChangeArrowheads="1"/>
          </p:cNvSpPr>
          <p:nvPr/>
        </p:nvSpPr>
        <p:spPr bwMode="auto">
          <a:xfrm>
            <a:off x="304800" y="3276600"/>
            <a:ext cx="5638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spcBef>
                <a:spcPct val="50000"/>
              </a:spcBef>
            </a:pPr>
            <a:r>
              <a:rPr lang="en-US" sz="2800">
                <a:latin typeface="Arial" pitchFamily="34" charset="0"/>
                <a:cs typeface="Arial" pitchFamily="34" charset="0"/>
              </a:rPr>
              <a:t>Shortenings, oils, margarine, nuts</a:t>
            </a:r>
          </a:p>
        </p:txBody>
      </p:sp>
      <p:sp>
        <p:nvSpPr>
          <p:cNvPr id="2071" name="Text Box 26"/>
          <p:cNvSpPr txBox="1">
            <a:spLocks noChangeArrowheads="1"/>
          </p:cNvSpPr>
          <p:nvPr/>
        </p:nvSpPr>
        <p:spPr bwMode="auto">
          <a:xfrm>
            <a:off x="158750" y="5176838"/>
            <a:ext cx="6172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spcBef>
                <a:spcPct val="50000"/>
              </a:spcBef>
            </a:pPr>
            <a:r>
              <a:rPr lang="en-US" sz="2800">
                <a:latin typeface="Arial" pitchFamily="34" charset="0"/>
                <a:cs typeface="Arial" pitchFamily="34" charset="0"/>
              </a:rPr>
              <a:t>Fried foods, snack foods and candy</a:t>
            </a:r>
          </a:p>
        </p:txBody>
      </p:sp>
      <p:pic>
        <p:nvPicPr>
          <p:cNvPr id="2072" name="Picture 27" descr="fries lg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657600" y="5715000"/>
            <a:ext cx="903288"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73" name="Picture 29" descr="27231-hi-salted">
            <a:hlinkClick r:id="rId26"/>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581400" y="2362200"/>
            <a:ext cx="121920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74" name="Picture 30" descr="fried_chicken"/>
          <p:cNvPicPr>
            <a:picLocks noChangeAspect="1" noChangeArrowheads="1"/>
          </p:cNvPicPr>
          <p:nvPr/>
        </p:nvPicPr>
        <p:blipFill>
          <a:blip r:embed="rId28">
            <a:extLst>
              <a:ext uri="{28A0092B-C50C-407E-A947-70E740481C1C}">
                <a14:useLocalDpi xmlns:a14="http://schemas.microsoft.com/office/drawing/2010/main" val="0"/>
              </a:ext>
            </a:extLst>
          </a:blip>
          <a:srcRect t="29411"/>
          <a:stretch>
            <a:fillRect/>
          </a:stretch>
        </p:blipFill>
        <p:spPr bwMode="auto">
          <a:xfrm>
            <a:off x="381000" y="5715000"/>
            <a:ext cx="1143000"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75" name="Picture 32" descr="malabar_sole_fried_fish"/>
          <p:cNvPicPr>
            <a:picLocks noChangeAspect="1" noChangeArrowheads="1"/>
          </p:cNvPicPr>
          <p:nvPr/>
        </p:nvPicPr>
        <p:blipFill>
          <a:blip r:embed="rId29">
            <a:extLst>
              <a:ext uri="{28A0092B-C50C-407E-A947-70E740481C1C}">
                <a14:useLocalDpi xmlns:a14="http://schemas.microsoft.com/office/drawing/2010/main" val="0"/>
              </a:ext>
            </a:extLst>
          </a:blip>
          <a:srcRect l="10043" t="12318" r="4694" b="4216"/>
          <a:stretch>
            <a:fillRect/>
          </a:stretch>
        </p:blipFill>
        <p:spPr bwMode="auto">
          <a:xfrm>
            <a:off x="1828800" y="5711825"/>
            <a:ext cx="1370013"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12302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t>Statistics continued</a:t>
            </a:r>
            <a:endParaRPr lang="en-US" dirty="0"/>
          </a:p>
        </p:txBody>
      </p:sp>
      <p:sp>
        <p:nvSpPr>
          <p:cNvPr id="2" name="Content Placeholder 1"/>
          <p:cNvSpPr>
            <a:spLocks noGrp="1"/>
          </p:cNvSpPr>
          <p:nvPr>
            <p:ph idx="1"/>
          </p:nvPr>
        </p:nvSpPr>
        <p:spPr/>
        <p:txBody>
          <a:bodyPr>
            <a:normAutofit/>
          </a:bodyPr>
          <a:lstStyle/>
          <a:p>
            <a:pPr marL="365760" lvl="1" indent="-256032">
              <a:spcBef>
                <a:spcPts val="400"/>
              </a:spcBef>
              <a:buSzPct val="68000"/>
              <a:buFont typeface="Wingdings 3"/>
              <a:buChar char=""/>
            </a:pPr>
            <a:r>
              <a:rPr lang="en-US" sz="2800" dirty="0"/>
              <a:t>In 2011, we consumed 32 gallons of sugar-sweetened soda.  </a:t>
            </a:r>
            <a:endParaRPr lang="en-US" sz="2800" dirty="0" smtClean="0"/>
          </a:p>
          <a:p>
            <a:r>
              <a:rPr lang="en-US" sz="2800" dirty="0" smtClean="0"/>
              <a:t>The consumption of other sweet drinks like tea, sport </a:t>
            </a:r>
            <a:r>
              <a:rPr lang="en-US" sz="2800" dirty="0" err="1" smtClean="0"/>
              <a:t>ades</a:t>
            </a:r>
            <a:r>
              <a:rPr lang="en-US" sz="2800" dirty="0" smtClean="0"/>
              <a:t>, vitamin waters, and energy drinks have doubled the past decade to 14 gallons a person.</a:t>
            </a:r>
            <a:endParaRPr lang="en-US" sz="2800" dirty="0"/>
          </a:p>
        </p:txBody>
      </p:sp>
    </p:spTree>
    <p:extLst>
      <p:ext uri="{BB962C8B-B14F-4D97-AF65-F5344CB8AC3E}">
        <p14:creationId xmlns:p14="http://schemas.microsoft.com/office/powerpoint/2010/main" val="38774207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r>
              <a:rPr lang="en-US" smtClean="0">
                <a:latin typeface="Arial" pitchFamily="34" charset="0"/>
                <a:cs typeface="Arial" pitchFamily="34" charset="0"/>
              </a:rPr>
              <a:t>Types of Fat</a:t>
            </a:r>
          </a:p>
        </p:txBody>
      </p:sp>
      <p:sp>
        <p:nvSpPr>
          <p:cNvPr id="3075" name="Rectangle 3"/>
          <p:cNvSpPr>
            <a:spLocks noGrp="1" noChangeArrowheads="1"/>
          </p:cNvSpPr>
          <p:nvPr>
            <p:ph type="body" idx="1"/>
          </p:nvPr>
        </p:nvSpPr>
        <p:spPr>
          <a:xfrm>
            <a:off x="304800" y="1828800"/>
            <a:ext cx="6096000" cy="4114800"/>
          </a:xfrm>
        </p:spPr>
        <p:txBody>
          <a:bodyPr rtlCol="0">
            <a:normAutofit lnSpcReduction="10000"/>
          </a:bodyPr>
          <a:lstStyle/>
          <a:p>
            <a:pPr fontAlgn="auto">
              <a:spcAft>
                <a:spcPts val="0"/>
              </a:spcAft>
              <a:defRPr/>
            </a:pPr>
            <a:r>
              <a:rPr lang="en-US" dirty="0" smtClean="0"/>
              <a:t>“</a:t>
            </a:r>
            <a:r>
              <a:rPr lang="en-US" dirty="0" smtClean="0">
                <a:latin typeface="Arial" pitchFamily="34" charset="0"/>
                <a:cs typeface="Arial" pitchFamily="34" charset="0"/>
              </a:rPr>
              <a:t>Good Fats”</a:t>
            </a:r>
          </a:p>
          <a:p>
            <a:pPr lvl="1" fontAlgn="auto">
              <a:spcAft>
                <a:spcPts val="0"/>
              </a:spcAft>
              <a:defRPr/>
            </a:pPr>
            <a:r>
              <a:rPr lang="en-US" dirty="0" smtClean="0">
                <a:latin typeface="Arial" pitchFamily="34" charset="0"/>
                <a:cs typeface="Arial" pitchFamily="34" charset="0"/>
              </a:rPr>
              <a:t>Monounsaturated</a:t>
            </a:r>
          </a:p>
          <a:p>
            <a:pPr lvl="1" fontAlgn="auto">
              <a:spcAft>
                <a:spcPts val="0"/>
              </a:spcAft>
              <a:defRPr/>
            </a:pPr>
            <a:r>
              <a:rPr lang="en-US" dirty="0" smtClean="0">
                <a:latin typeface="Arial" pitchFamily="34" charset="0"/>
                <a:cs typeface="Arial" pitchFamily="34" charset="0"/>
              </a:rPr>
              <a:t>Polyunsaturated</a:t>
            </a:r>
          </a:p>
          <a:p>
            <a:pPr lvl="1" fontAlgn="auto">
              <a:spcAft>
                <a:spcPts val="0"/>
              </a:spcAft>
              <a:buFont typeface="Arial" pitchFamily="34" charset="0"/>
              <a:buNone/>
              <a:defRPr/>
            </a:pPr>
            <a:endParaRPr lang="en-US" dirty="0" smtClean="0">
              <a:latin typeface="Arial" pitchFamily="34" charset="0"/>
              <a:cs typeface="Arial" pitchFamily="34" charset="0"/>
            </a:endParaRPr>
          </a:p>
          <a:p>
            <a:pPr fontAlgn="auto">
              <a:spcAft>
                <a:spcPts val="0"/>
              </a:spcAft>
              <a:defRPr/>
            </a:pPr>
            <a:r>
              <a:rPr lang="en-US" dirty="0" smtClean="0">
                <a:latin typeface="Arial" pitchFamily="34" charset="0"/>
                <a:cs typeface="Arial" pitchFamily="34" charset="0"/>
              </a:rPr>
              <a:t>“Bad Fats”</a:t>
            </a:r>
          </a:p>
          <a:p>
            <a:pPr lvl="1" fontAlgn="auto">
              <a:spcAft>
                <a:spcPts val="0"/>
              </a:spcAft>
              <a:defRPr/>
            </a:pPr>
            <a:r>
              <a:rPr lang="en-US" dirty="0" smtClean="0">
                <a:latin typeface="Arial" pitchFamily="34" charset="0"/>
                <a:cs typeface="Arial" pitchFamily="34" charset="0"/>
              </a:rPr>
              <a:t>Saturated</a:t>
            </a:r>
          </a:p>
          <a:p>
            <a:pPr lvl="1" fontAlgn="auto">
              <a:spcAft>
                <a:spcPts val="0"/>
              </a:spcAft>
              <a:defRPr/>
            </a:pPr>
            <a:r>
              <a:rPr lang="en-US" dirty="0" smtClean="0">
                <a:latin typeface="Arial" pitchFamily="34" charset="0"/>
                <a:cs typeface="Arial" pitchFamily="34" charset="0"/>
              </a:rPr>
              <a:t>Hydrogenated </a:t>
            </a:r>
          </a:p>
          <a:p>
            <a:pPr lvl="1" fontAlgn="auto">
              <a:spcAft>
                <a:spcPts val="0"/>
              </a:spcAft>
              <a:buFont typeface="Arial" pitchFamily="34" charset="0"/>
              <a:buNone/>
              <a:defRPr/>
            </a:pPr>
            <a:r>
              <a:rPr lang="en-US" dirty="0" smtClean="0">
                <a:latin typeface="Arial" pitchFamily="34" charset="0"/>
                <a:cs typeface="Arial" pitchFamily="34" charset="0"/>
              </a:rPr>
              <a:t>(trans fats)</a:t>
            </a:r>
          </a:p>
        </p:txBody>
      </p:sp>
      <p:pic>
        <p:nvPicPr>
          <p:cNvPr id="25603" name="Picture 5" descr="avacodo_sal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2209800"/>
            <a:ext cx="1905000"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4" name="Picture 7" descr="saturated_f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5675" y="4572000"/>
            <a:ext cx="1928813"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19" descr="bert%20x-virgin"/>
          <p:cNvPicPr>
            <a:picLocks noChangeAspect="1" noChangeArrowheads="1"/>
          </p:cNvPicPr>
          <p:nvPr/>
        </p:nvPicPr>
        <p:blipFill>
          <a:blip r:embed="rId4">
            <a:extLst>
              <a:ext uri="{28A0092B-C50C-407E-A947-70E740481C1C}">
                <a14:useLocalDpi xmlns:a14="http://schemas.microsoft.com/office/drawing/2010/main" val="0"/>
              </a:ext>
            </a:extLst>
          </a:blip>
          <a:srcRect l="25555" r="26445"/>
          <a:stretch>
            <a:fillRect/>
          </a:stretch>
        </p:blipFill>
        <p:spPr bwMode="auto">
          <a:xfrm>
            <a:off x="7772400" y="1752600"/>
            <a:ext cx="1143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5" descr="whole_milk_carton">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9000" y="4953000"/>
            <a:ext cx="1501775"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15" descr="Delimeats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2600" y="4191000"/>
            <a:ext cx="1454150"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8" name="Picture 5" descr="125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8400" y="1371600"/>
            <a:ext cx="13716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56426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3"/>
          <p:cNvSpPr>
            <a:spLocks noGrp="1"/>
          </p:cNvSpPr>
          <p:nvPr>
            <p:ph type="sldNum" sz="quarter" idx="12"/>
          </p:nvPr>
        </p:nvSpPr>
        <p:spPr/>
        <p:txBody>
          <a:bodyPr/>
          <a:lstStyle/>
          <a:p>
            <a:pPr>
              <a:defRPr/>
            </a:pPr>
            <a:fld id="{955D5ABA-C631-483F-B76C-776FD04FA101}" type="slidenum">
              <a:rPr lang="en-US"/>
              <a:pPr>
                <a:defRPr/>
              </a:pPr>
              <a:t>31</a:t>
            </a:fld>
            <a:endParaRPr lang="en-US"/>
          </a:p>
        </p:txBody>
      </p:sp>
      <p:sp>
        <p:nvSpPr>
          <p:cNvPr id="26626" name="Rectangle 4"/>
          <p:cNvSpPr>
            <a:spLocks noChangeArrowheads="1"/>
          </p:cNvSpPr>
          <p:nvPr/>
        </p:nvSpPr>
        <p:spPr bwMode="auto">
          <a:xfrm>
            <a:off x="685800" y="762000"/>
            <a:ext cx="38100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70000"/>
              </a:lnSpc>
            </a:pPr>
            <a:r>
              <a:rPr lang="en-US" sz="4400" b="1">
                <a:solidFill>
                  <a:schemeClr val="tx2"/>
                </a:solidFill>
              </a:rPr>
              <a:t>Saturated Fat</a:t>
            </a:r>
          </a:p>
        </p:txBody>
      </p:sp>
      <p:sp>
        <p:nvSpPr>
          <p:cNvPr id="26627" name="Rectangle 5"/>
          <p:cNvSpPr>
            <a:spLocks noChangeArrowheads="1"/>
          </p:cNvSpPr>
          <p:nvPr/>
        </p:nvSpPr>
        <p:spPr bwMode="auto">
          <a:xfrm>
            <a:off x="457200" y="2286000"/>
            <a:ext cx="47244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Clr>
                <a:schemeClr val="tx1"/>
              </a:buClr>
              <a:buSzPct val="50000"/>
              <a:buFont typeface="Monotype Sorts"/>
              <a:buChar char="n"/>
            </a:pPr>
            <a:r>
              <a:rPr lang="en-US" sz="3200"/>
              <a:t>Animal Fat</a:t>
            </a:r>
          </a:p>
          <a:p>
            <a:pPr marL="342900" indent="-342900">
              <a:spcBef>
                <a:spcPct val="20000"/>
              </a:spcBef>
              <a:buClr>
                <a:schemeClr val="tx1"/>
              </a:buClr>
              <a:buSzPct val="50000"/>
              <a:buFont typeface="Monotype Sorts"/>
              <a:buNone/>
            </a:pPr>
            <a:r>
              <a:rPr lang="en-US"/>
              <a:t>    </a:t>
            </a:r>
            <a:r>
              <a:rPr lang="en-US" sz="2400"/>
              <a:t>Fatty meats, Whole Milk &amp; </a:t>
            </a:r>
          </a:p>
          <a:p>
            <a:pPr marL="342900" indent="-342900">
              <a:spcBef>
                <a:spcPct val="20000"/>
              </a:spcBef>
              <a:buClr>
                <a:schemeClr val="tx1"/>
              </a:buClr>
              <a:buSzPct val="50000"/>
              <a:buFont typeface="Monotype Sorts"/>
              <a:buNone/>
            </a:pPr>
            <a:r>
              <a:rPr lang="en-US" sz="2400"/>
              <a:t>   Milk Products, Butter</a:t>
            </a:r>
          </a:p>
          <a:p>
            <a:pPr marL="342900" indent="-342900">
              <a:spcBef>
                <a:spcPct val="20000"/>
              </a:spcBef>
              <a:buClr>
                <a:schemeClr val="tx1"/>
              </a:buClr>
              <a:buSzPct val="50000"/>
              <a:buFont typeface="Monotype Sorts"/>
              <a:buChar char="n"/>
            </a:pPr>
            <a:r>
              <a:rPr lang="en-US" sz="3200"/>
              <a:t>Lard</a:t>
            </a:r>
          </a:p>
          <a:p>
            <a:pPr marL="342900" indent="-342900">
              <a:spcBef>
                <a:spcPct val="20000"/>
              </a:spcBef>
              <a:buClr>
                <a:schemeClr val="tx1"/>
              </a:buClr>
              <a:buSzPct val="50000"/>
              <a:buFont typeface="Monotype Sorts"/>
              <a:buChar char="n"/>
            </a:pPr>
            <a:r>
              <a:rPr lang="en-US" sz="3200"/>
              <a:t>Coconut Oil</a:t>
            </a:r>
          </a:p>
          <a:p>
            <a:pPr marL="342900" indent="-342900">
              <a:spcBef>
                <a:spcPct val="20000"/>
              </a:spcBef>
              <a:buClr>
                <a:schemeClr val="tx1"/>
              </a:buClr>
              <a:buSzPct val="50000"/>
              <a:buFont typeface="Monotype Sorts"/>
              <a:buChar char="n"/>
            </a:pPr>
            <a:r>
              <a:rPr lang="en-US" sz="3200"/>
              <a:t>Palm Oil</a:t>
            </a:r>
          </a:p>
        </p:txBody>
      </p:sp>
      <p:pic>
        <p:nvPicPr>
          <p:cNvPr id="26628" name="Picture 6"/>
          <p:cNvPicPr>
            <a:picLocks noChangeAspect="1" noChangeArrowheads="1"/>
          </p:cNvPicPr>
          <p:nvPr/>
        </p:nvPicPr>
        <p:blipFill>
          <a:blip r:embed="rId2">
            <a:lum bright="20000"/>
            <a:extLst>
              <a:ext uri="{28A0092B-C50C-407E-A947-70E740481C1C}">
                <a14:useLocalDpi xmlns:a14="http://schemas.microsoft.com/office/drawing/2010/main" val="0"/>
              </a:ext>
            </a:extLst>
          </a:blip>
          <a:srcRect l="46510" t="22322"/>
          <a:stretch>
            <a:fillRect/>
          </a:stretch>
        </p:blipFill>
        <p:spPr bwMode="auto">
          <a:xfrm>
            <a:off x="6477000" y="0"/>
            <a:ext cx="2522538"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AutoShape 9"/>
          <p:cNvSpPr>
            <a:spLocks noChangeArrowheads="1"/>
          </p:cNvSpPr>
          <p:nvPr/>
        </p:nvSpPr>
        <p:spPr bwMode="auto">
          <a:xfrm>
            <a:off x="7315200" y="2514600"/>
            <a:ext cx="609600" cy="1905000"/>
          </a:xfrm>
          <a:prstGeom prst="upArrow">
            <a:avLst>
              <a:gd name="adj1" fmla="val 50000"/>
              <a:gd name="adj2" fmla="val 93750"/>
            </a:avLst>
          </a:prstGeom>
          <a:solidFill>
            <a:srgbClr val="FF5050"/>
          </a:solidFill>
          <a:ln w="9525">
            <a:solidFill>
              <a:schemeClr val="tx1"/>
            </a:solidFill>
            <a:miter lim="800000"/>
            <a:headEnd/>
            <a:tailEnd/>
          </a:ln>
        </p:spPr>
        <p:txBody>
          <a:bodyPr wrap="none" anchor="ctr"/>
          <a:lstStyle/>
          <a:p>
            <a:endParaRPr lang="en-US">
              <a:latin typeface="Calibri" pitchFamily="34" charset="0"/>
            </a:endParaRPr>
          </a:p>
        </p:txBody>
      </p:sp>
      <p:sp>
        <p:nvSpPr>
          <p:cNvPr id="26630" name="Rectangle 11"/>
          <p:cNvSpPr>
            <a:spLocks noChangeArrowheads="1"/>
          </p:cNvSpPr>
          <p:nvPr/>
        </p:nvSpPr>
        <p:spPr bwMode="auto">
          <a:xfrm>
            <a:off x="6324600" y="-228600"/>
            <a:ext cx="533400" cy="914400"/>
          </a:xfrm>
          <a:prstGeom prst="rect">
            <a:avLst/>
          </a:prstGeom>
          <a:solidFill>
            <a:srgbClr val="FFFFFF"/>
          </a:solidFill>
          <a:ln w="9525">
            <a:solidFill>
              <a:srgbClr val="FFFFFF"/>
            </a:solidFill>
            <a:miter lim="800000"/>
            <a:headEnd/>
            <a:tailEnd/>
          </a:ln>
        </p:spPr>
        <p:txBody>
          <a:bodyPr wrap="none" anchor="ctr"/>
          <a:lstStyle/>
          <a:p>
            <a:endParaRPr lang="en-US">
              <a:latin typeface="Calibri" pitchFamily="34" charset="0"/>
            </a:endParaRPr>
          </a:p>
        </p:txBody>
      </p:sp>
      <p:sp>
        <p:nvSpPr>
          <p:cNvPr id="26631" name="Rectangle 12"/>
          <p:cNvSpPr>
            <a:spLocks noChangeArrowheads="1"/>
          </p:cNvSpPr>
          <p:nvPr/>
        </p:nvSpPr>
        <p:spPr bwMode="auto">
          <a:xfrm>
            <a:off x="6324600" y="609600"/>
            <a:ext cx="457200" cy="533400"/>
          </a:xfrm>
          <a:prstGeom prst="rect">
            <a:avLst/>
          </a:prstGeom>
          <a:solidFill>
            <a:srgbClr val="FFFFFF"/>
          </a:solidFill>
          <a:ln w="9525">
            <a:solidFill>
              <a:srgbClr val="FFFFFF"/>
            </a:solidFill>
            <a:miter lim="800000"/>
            <a:headEnd/>
            <a:tailEnd/>
          </a:ln>
        </p:spPr>
        <p:txBody>
          <a:bodyPr wrap="none" anchor="ctr"/>
          <a:lstStyle/>
          <a:p>
            <a:endParaRPr lang="en-US">
              <a:latin typeface="Calibri" pitchFamily="34" charset="0"/>
            </a:endParaRPr>
          </a:p>
        </p:txBody>
      </p:sp>
      <p:pic>
        <p:nvPicPr>
          <p:cNvPr id="26632" name="Picture 15" descr="whole_milk_carton">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1981200"/>
            <a:ext cx="1092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3" name="Picture 21" descr="Blue Bell"/>
          <p:cNvPicPr>
            <a:picLocks noChangeAspect="1" noChangeArrowheads="1"/>
          </p:cNvPicPr>
          <p:nvPr/>
        </p:nvPicPr>
        <p:blipFill>
          <a:blip r:embed="rId5">
            <a:extLst>
              <a:ext uri="{28A0092B-C50C-407E-A947-70E740481C1C}">
                <a14:useLocalDpi xmlns:a14="http://schemas.microsoft.com/office/drawing/2010/main" val="0"/>
              </a:ext>
            </a:extLst>
          </a:blip>
          <a:srcRect l="9389" t="27927" r="38333" b="7333"/>
          <a:stretch>
            <a:fillRect/>
          </a:stretch>
        </p:blipFill>
        <p:spPr bwMode="auto">
          <a:xfrm>
            <a:off x="5638800" y="3592513"/>
            <a:ext cx="1054100" cy="97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4" name="Picture 23" descr="lard2">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81400" y="3810000"/>
            <a:ext cx="1600200"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5" name="Picture 5" descr="saturate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15000" y="4767263"/>
            <a:ext cx="2895600"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6" name="Picture 15" descr="Delimeats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38600" y="5029200"/>
            <a:ext cx="1295400"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52762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3"/>
          <p:cNvSpPr>
            <a:spLocks noGrp="1"/>
          </p:cNvSpPr>
          <p:nvPr>
            <p:ph type="sldNum" sz="quarter" idx="12"/>
          </p:nvPr>
        </p:nvSpPr>
        <p:spPr/>
        <p:txBody>
          <a:bodyPr/>
          <a:lstStyle/>
          <a:p>
            <a:pPr>
              <a:defRPr/>
            </a:pPr>
            <a:fld id="{75B60781-66CC-42AA-8CE2-A7763BECDD4F}" type="slidenum">
              <a:rPr lang="en-US"/>
              <a:pPr>
                <a:defRPr/>
              </a:pPr>
              <a:t>32</a:t>
            </a:fld>
            <a:endParaRPr lang="en-US"/>
          </a:p>
        </p:txBody>
      </p:sp>
      <p:sp>
        <p:nvSpPr>
          <p:cNvPr id="27650" name="Rectangle 4"/>
          <p:cNvSpPr>
            <a:spLocks noChangeArrowheads="1"/>
          </p:cNvSpPr>
          <p:nvPr/>
        </p:nvSpPr>
        <p:spPr bwMode="auto">
          <a:xfrm>
            <a:off x="304800" y="914400"/>
            <a:ext cx="40544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sz="4400" b="1">
                <a:solidFill>
                  <a:schemeClr val="tx2"/>
                </a:solidFill>
              </a:rPr>
              <a:t>Trans Fat</a:t>
            </a:r>
          </a:p>
          <a:p>
            <a:r>
              <a:rPr lang="en-US" sz="3200"/>
              <a:t> (Hydrogenated Fat)</a:t>
            </a:r>
          </a:p>
        </p:txBody>
      </p:sp>
      <p:sp>
        <p:nvSpPr>
          <p:cNvPr id="27651" name="Rectangle 5"/>
          <p:cNvSpPr>
            <a:spLocks noChangeArrowheads="1"/>
          </p:cNvSpPr>
          <p:nvPr/>
        </p:nvSpPr>
        <p:spPr bwMode="auto">
          <a:xfrm>
            <a:off x="158750" y="2743200"/>
            <a:ext cx="67818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90000"/>
              </a:lnSpc>
              <a:spcBef>
                <a:spcPct val="20000"/>
              </a:spcBef>
              <a:buSzPct val="50000"/>
              <a:buFont typeface="Monotype Sorts"/>
              <a:buChar char="n"/>
            </a:pPr>
            <a:r>
              <a:rPr lang="en-US" sz="3200"/>
              <a:t>Shortening</a:t>
            </a:r>
          </a:p>
          <a:p>
            <a:pPr marL="342900" indent="-342900">
              <a:lnSpc>
                <a:spcPct val="90000"/>
              </a:lnSpc>
              <a:spcBef>
                <a:spcPct val="20000"/>
              </a:spcBef>
              <a:buSzPct val="50000"/>
              <a:buFont typeface="Monotype Sorts"/>
              <a:buChar char="n"/>
            </a:pPr>
            <a:r>
              <a:rPr lang="en-US" sz="3200"/>
              <a:t>Stick margarine</a:t>
            </a:r>
          </a:p>
          <a:p>
            <a:pPr marL="342900" indent="-342900">
              <a:lnSpc>
                <a:spcPct val="90000"/>
              </a:lnSpc>
              <a:spcBef>
                <a:spcPct val="20000"/>
              </a:spcBef>
              <a:buSzPct val="50000"/>
              <a:buFont typeface="Monotype Sorts"/>
              <a:buChar char="n"/>
            </a:pPr>
            <a:r>
              <a:rPr lang="en-US" sz="3200"/>
              <a:t>In most snacks and store                      bought desserts</a:t>
            </a:r>
          </a:p>
        </p:txBody>
      </p:sp>
      <p:pic>
        <p:nvPicPr>
          <p:cNvPr id="27652" name="Picture 6"/>
          <p:cNvPicPr>
            <a:picLocks noChangeAspect="1" noChangeArrowheads="1"/>
          </p:cNvPicPr>
          <p:nvPr/>
        </p:nvPicPr>
        <p:blipFill>
          <a:blip r:embed="rId2">
            <a:lum bright="20000"/>
            <a:extLst>
              <a:ext uri="{28A0092B-C50C-407E-A947-70E740481C1C}">
                <a14:useLocalDpi xmlns:a14="http://schemas.microsoft.com/office/drawing/2010/main" val="0"/>
              </a:ext>
            </a:extLst>
          </a:blip>
          <a:srcRect l="47955" t="23581"/>
          <a:stretch>
            <a:fillRect/>
          </a:stretch>
        </p:blipFill>
        <p:spPr bwMode="auto">
          <a:xfrm>
            <a:off x="4648200" y="228600"/>
            <a:ext cx="2344738" cy="250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7" descr="C:\My Documents\VA stuff\Clip Art\HDL-LDL.JPG"/>
          <p:cNvPicPr>
            <a:picLocks noChangeAspect="1" noChangeArrowheads="1"/>
          </p:cNvPicPr>
          <p:nvPr/>
        </p:nvPicPr>
        <p:blipFill>
          <a:blip r:embed="rId3" r:link="rId4">
            <a:lum bright="10000"/>
            <a:extLst>
              <a:ext uri="{28A0092B-C50C-407E-A947-70E740481C1C}">
                <a14:useLocalDpi xmlns:a14="http://schemas.microsoft.com/office/drawing/2010/main" val="0"/>
              </a:ext>
            </a:extLst>
          </a:blip>
          <a:srcRect r="45517" b="26086"/>
          <a:stretch>
            <a:fillRect/>
          </a:stretch>
        </p:blipFill>
        <p:spPr bwMode="auto">
          <a:xfrm>
            <a:off x="6886575" y="228600"/>
            <a:ext cx="2257425"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4" name="Rectangle 8"/>
          <p:cNvSpPr>
            <a:spLocks noChangeArrowheads="1"/>
          </p:cNvSpPr>
          <p:nvPr/>
        </p:nvSpPr>
        <p:spPr bwMode="auto">
          <a:xfrm>
            <a:off x="4495800" y="152400"/>
            <a:ext cx="533400" cy="685800"/>
          </a:xfrm>
          <a:prstGeom prst="rect">
            <a:avLst/>
          </a:prstGeom>
          <a:solidFill>
            <a:srgbClr val="FFFFFF"/>
          </a:solidFill>
          <a:ln w="9525">
            <a:solidFill>
              <a:srgbClr val="FFFFFF"/>
            </a:solidFill>
            <a:miter lim="800000"/>
            <a:headEnd/>
            <a:tailEnd/>
          </a:ln>
        </p:spPr>
        <p:txBody>
          <a:bodyPr wrap="none" anchor="ctr"/>
          <a:lstStyle/>
          <a:p>
            <a:endParaRPr lang="en-US">
              <a:latin typeface="Calibri" pitchFamily="34" charset="0"/>
            </a:endParaRPr>
          </a:p>
        </p:txBody>
      </p:sp>
      <p:sp>
        <p:nvSpPr>
          <p:cNvPr id="27655" name="Rectangle 10"/>
          <p:cNvSpPr>
            <a:spLocks noChangeArrowheads="1"/>
          </p:cNvSpPr>
          <p:nvPr/>
        </p:nvSpPr>
        <p:spPr bwMode="auto">
          <a:xfrm>
            <a:off x="8686800" y="2209800"/>
            <a:ext cx="228600" cy="990600"/>
          </a:xfrm>
          <a:prstGeom prst="rect">
            <a:avLst/>
          </a:prstGeom>
          <a:solidFill>
            <a:srgbClr val="FFFFFF"/>
          </a:solidFill>
          <a:ln w="9525">
            <a:solidFill>
              <a:srgbClr val="FFFFFF"/>
            </a:solidFill>
            <a:miter lim="800000"/>
            <a:headEnd/>
            <a:tailEnd/>
          </a:ln>
        </p:spPr>
        <p:txBody>
          <a:bodyPr wrap="none" anchor="ctr"/>
          <a:lstStyle/>
          <a:p>
            <a:endParaRPr lang="en-US">
              <a:latin typeface="Calibri" pitchFamily="34" charset="0"/>
            </a:endParaRPr>
          </a:p>
        </p:txBody>
      </p:sp>
      <p:sp>
        <p:nvSpPr>
          <p:cNvPr id="27656" name="AutoShape 11"/>
          <p:cNvSpPr>
            <a:spLocks noChangeArrowheads="1"/>
          </p:cNvSpPr>
          <p:nvPr/>
        </p:nvSpPr>
        <p:spPr bwMode="auto">
          <a:xfrm>
            <a:off x="8001000" y="2743200"/>
            <a:ext cx="457200" cy="1447800"/>
          </a:xfrm>
          <a:prstGeom prst="downArrow">
            <a:avLst>
              <a:gd name="adj1" fmla="val 50000"/>
              <a:gd name="adj2" fmla="val 79167"/>
            </a:avLst>
          </a:prstGeom>
          <a:solidFill>
            <a:srgbClr val="33CC33"/>
          </a:solidFill>
          <a:ln w="9525">
            <a:solidFill>
              <a:schemeClr val="tx1"/>
            </a:solidFill>
            <a:miter lim="800000"/>
            <a:headEnd/>
            <a:tailEnd/>
          </a:ln>
        </p:spPr>
        <p:txBody>
          <a:bodyPr wrap="none" anchor="ctr"/>
          <a:lstStyle/>
          <a:p>
            <a:endParaRPr lang="en-US">
              <a:latin typeface="Calibri" pitchFamily="34" charset="0"/>
            </a:endParaRPr>
          </a:p>
        </p:txBody>
      </p:sp>
      <p:sp>
        <p:nvSpPr>
          <p:cNvPr id="27657" name="AutoShape 13"/>
          <p:cNvSpPr>
            <a:spLocks noChangeArrowheads="1"/>
          </p:cNvSpPr>
          <p:nvPr/>
        </p:nvSpPr>
        <p:spPr bwMode="auto">
          <a:xfrm>
            <a:off x="5638800" y="2743200"/>
            <a:ext cx="533400" cy="1447800"/>
          </a:xfrm>
          <a:prstGeom prst="upArrow">
            <a:avLst>
              <a:gd name="adj1" fmla="val 50000"/>
              <a:gd name="adj2" fmla="val 67857"/>
            </a:avLst>
          </a:prstGeom>
          <a:solidFill>
            <a:srgbClr val="FF0000"/>
          </a:solidFill>
          <a:ln w="9525">
            <a:solidFill>
              <a:schemeClr val="tx1"/>
            </a:solidFill>
            <a:miter lim="800000"/>
            <a:headEnd/>
            <a:tailEnd/>
          </a:ln>
        </p:spPr>
        <p:txBody>
          <a:bodyPr wrap="none" anchor="ctr"/>
          <a:lstStyle/>
          <a:p>
            <a:endParaRPr lang="en-US">
              <a:latin typeface="Calibri" pitchFamily="34" charset="0"/>
            </a:endParaRPr>
          </a:p>
        </p:txBody>
      </p:sp>
      <p:pic>
        <p:nvPicPr>
          <p:cNvPr id="27658" name="Picture 15" descr="crisc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5029200"/>
            <a:ext cx="1600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9" name="Picture 17" descr="300px-Twinki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2200" y="5894388"/>
            <a:ext cx="1712913"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0" name="Picture 23" descr="050724_p24ov_730ev_1"/>
          <p:cNvPicPr>
            <a:picLocks noChangeAspect="1" noChangeArrowheads="1"/>
          </p:cNvPicPr>
          <p:nvPr/>
        </p:nvPicPr>
        <p:blipFill>
          <a:blip r:embed="rId7">
            <a:extLst>
              <a:ext uri="{28A0092B-C50C-407E-A947-70E740481C1C}">
                <a14:useLocalDpi xmlns:a14="http://schemas.microsoft.com/office/drawing/2010/main" val="0"/>
              </a:ext>
            </a:extLst>
          </a:blip>
          <a:srcRect t="12000" b="11583"/>
          <a:stretch>
            <a:fillRect/>
          </a:stretch>
        </p:blipFill>
        <p:spPr bwMode="auto">
          <a:xfrm>
            <a:off x="6629400" y="4953000"/>
            <a:ext cx="1905000"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1" name="Picture 25" descr="82010"/>
          <p:cNvPicPr>
            <a:picLocks noChangeAspect="1" noChangeArrowheads="1"/>
          </p:cNvPicPr>
          <p:nvPr/>
        </p:nvPicPr>
        <p:blipFill>
          <a:blip r:embed="rId8">
            <a:extLst>
              <a:ext uri="{28A0092B-C50C-407E-A947-70E740481C1C}">
                <a14:useLocalDpi xmlns:a14="http://schemas.microsoft.com/office/drawing/2010/main" val="0"/>
              </a:ext>
            </a:extLst>
          </a:blip>
          <a:srcRect l="5862" t="67125" r="11380"/>
          <a:stretch>
            <a:fillRect/>
          </a:stretch>
        </p:blipFill>
        <p:spPr bwMode="auto">
          <a:xfrm>
            <a:off x="2209800" y="4953000"/>
            <a:ext cx="1787525"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2" name="Picture 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95800" y="4572000"/>
            <a:ext cx="1676400" cy="186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93430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3"/>
          <p:cNvSpPr>
            <a:spLocks noGrp="1"/>
          </p:cNvSpPr>
          <p:nvPr>
            <p:ph type="sldNum" sz="quarter" idx="12"/>
          </p:nvPr>
        </p:nvSpPr>
        <p:spPr/>
        <p:txBody>
          <a:bodyPr/>
          <a:lstStyle/>
          <a:p>
            <a:pPr>
              <a:defRPr/>
            </a:pPr>
            <a:fld id="{A4CA9A77-8391-4E0A-AD00-ACDEA14629A0}" type="slidenum">
              <a:rPr lang="en-US"/>
              <a:pPr>
                <a:defRPr/>
              </a:pPr>
              <a:t>33</a:t>
            </a:fld>
            <a:endParaRPr lang="en-US"/>
          </a:p>
        </p:txBody>
      </p:sp>
      <p:sp>
        <p:nvSpPr>
          <p:cNvPr id="28674" name="Rectangle 4"/>
          <p:cNvSpPr>
            <a:spLocks noChangeArrowheads="1"/>
          </p:cNvSpPr>
          <p:nvPr/>
        </p:nvSpPr>
        <p:spPr bwMode="auto">
          <a:xfrm>
            <a:off x="0" y="1219200"/>
            <a:ext cx="4572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70000"/>
              </a:lnSpc>
            </a:pPr>
            <a:r>
              <a:rPr lang="en-US" sz="4400" b="1">
                <a:solidFill>
                  <a:schemeClr val="tx2"/>
                </a:solidFill>
              </a:rPr>
              <a:t>Polyunsaturated Fat</a:t>
            </a:r>
          </a:p>
        </p:txBody>
      </p:sp>
      <p:sp>
        <p:nvSpPr>
          <p:cNvPr id="28675" name="Rectangle 5"/>
          <p:cNvSpPr>
            <a:spLocks noChangeArrowheads="1"/>
          </p:cNvSpPr>
          <p:nvPr/>
        </p:nvSpPr>
        <p:spPr bwMode="auto">
          <a:xfrm>
            <a:off x="228600" y="3276600"/>
            <a:ext cx="38100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90000"/>
              </a:lnSpc>
              <a:spcBef>
                <a:spcPct val="20000"/>
              </a:spcBef>
              <a:buClr>
                <a:schemeClr val="tx1"/>
              </a:buClr>
              <a:buSzPct val="50000"/>
              <a:buFont typeface="Monotype Sorts"/>
              <a:buChar char="n"/>
            </a:pPr>
            <a:r>
              <a:rPr lang="en-US" sz="3200"/>
              <a:t>Vegetable Oils</a:t>
            </a:r>
          </a:p>
          <a:p>
            <a:pPr marL="342900" indent="-342900">
              <a:lnSpc>
                <a:spcPct val="90000"/>
              </a:lnSpc>
              <a:spcBef>
                <a:spcPct val="20000"/>
              </a:spcBef>
              <a:buClr>
                <a:schemeClr val="hlink"/>
              </a:buClr>
              <a:buSzPct val="50000"/>
              <a:buFont typeface="Monotype Sorts"/>
              <a:buNone/>
            </a:pPr>
            <a:r>
              <a:rPr lang="en-US"/>
              <a:t>(Corn Oil, Soybean, Safflower, Sunflower)</a:t>
            </a:r>
          </a:p>
          <a:p>
            <a:pPr marL="342900" indent="-342900">
              <a:lnSpc>
                <a:spcPct val="90000"/>
              </a:lnSpc>
              <a:spcBef>
                <a:spcPct val="20000"/>
              </a:spcBef>
              <a:buClr>
                <a:schemeClr val="tx1"/>
              </a:buClr>
              <a:buSzPct val="50000"/>
              <a:buFont typeface="Monotype Sorts"/>
              <a:buChar char="n"/>
            </a:pPr>
            <a:r>
              <a:rPr lang="en-US" sz="3200"/>
              <a:t>Mayonnaise</a:t>
            </a:r>
          </a:p>
          <a:p>
            <a:pPr marL="342900" indent="-342900">
              <a:lnSpc>
                <a:spcPct val="90000"/>
              </a:lnSpc>
              <a:spcBef>
                <a:spcPct val="20000"/>
              </a:spcBef>
              <a:buClr>
                <a:schemeClr val="tx1"/>
              </a:buClr>
              <a:buSzPct val="50000"/>
              <a:buFont typeface="Monotype Sorts"/>
              <a:buChar char="n"/>
            </a:pPr>
            <a:r>
              <a:rPr lang="en-US" sz="3200"/>
              <a:t>Salad Dressings</a:t>
            </a:r>
          </a:p>
          <a:p>
            <a:pPr marL="342900" indent="-342900">
              <a:lnSpc>
                <a:spcPct val="90000"/>
              </a:lnSpc>
              <a:spcBef>
                <a:spcPct val="20000"/>
              </a:spcBef>
              <a:buClr>
                <a:schemeClr val="tx1"/>
              </a:buClr>
              <a:buSzPct val="50000"/>
              <a:buFont typeface="Monotype Sorts"/>
              <a:buChar char="n"/>
            </a:pPr>
            <a:r>
              <a:rPr lang="en-US" sz="3200"/>
              <a:t>Soft Margarines</a:t>
            </a:r>
          </a:p>
          <a:p>
            <a:pPr marL="342900" indent="-342900">
              <a:lnSpc>
                <a:spcPct val="90000"/>
              </a:lnSpc>
              <a:spcBef>
                <a:spcPct val="20000"/>
              </a:spcBef>
              <a:buClr>
                <a:schemeClr val="hlink"/>
              </a:buClr>
              <a:buSzPct val="50000"/>
              <a:buFont typeface="Monotype Sorts"/>
              <a:buNone/>
            </a:pPr>
            <a:endParaRPr lang="en-US" sz="2000"/>
          </a:p>
          <a:p>
            <a:pPr marL="342900" indent="-342900">
              <a:lnSpc>
                <a:spcPct val="90000"/>
              </a:lnSpc>
              <a:spcBef>
                <a:spcPct val="20000"/>
              </a:spcBef>
              <a:buClr>
                <a:schemeClr val="hlink"/>
              </a:buClr>
              <a:buSzPct val="50000"/>
              <a:buFont typeface="Monotype Sorts"/>
              <a:buNone/>
            </a:pPr>
            <a:r>
              <a:rPr lang="en-US" sz="2000">
                <a:latin typeface="Comic Sans MS" pitchFamily="66" charset="0"/>
              </a:rPr>
              <a:t>     </a:t>
            </a:r>
          </a:p>
          <a:p>
            <a:pPr marL="342900" indent="-342900">
              <a:lnSpc>
                <a:spcPct val="90000"/>
              </a:lnSpc>
              <a:spcBef>
                <a:spcPct val="20000"/>
              </a:spcBef>
              <a:buClr>
                <a:schemeClr val="hlink"/>
              </a:buClr>
              <a:buSzPct val="50000"/>
              <a:buFont typeface="Monotype Sorts"/>
              <a:buNone/>
            </a:pPr>
            <a:r>
              <a:rPr lang="en-US" sz="2000">
                <a:latin typeface="Comic Sans MS" pitchFamily="66" charset="0"/>
              </a:rPr>
              <a:t> </a:t>
            </a:r>
            <a:endParaRPr lang="en-US" sz="2000">
              <a:solidFill>
                <a:srgbClr val="FFFF00"/>
              </a:solidFill>
              <a:latin typeface="Comic Sans MS" pitchFamily="66" charset="0"/>
            </a:endParaRPr>
          </a:p>
        </p:txBody>
      </p:sp>
      <p:pic>
        <p:nvPicPr>
          <p:cNvPr id="28676" name="Picture 6"/>
          <p:cNvPicPr>
            <a:picLocks noChangeAspect="1" noChangeArrowheads="1"/>
          </p:cNvPicPr>
          <p:nvPr/>
        </p:nvPicPr>
        <p:blipFill>
          <a:blip r:embed="rId2">
            <a:lum bright="20000"/>
            <a:extLst>
              <a:ext uri="{28A0092B-C50C-407E-A947-70E740481C1C}">
                <a14:useLocalDpi xmlns:a14="http://schemas.microsoft.com/office/drawing/2010/main" val="0"/>
              </a:ext>
            </a:extLst>
          </a:blip>
          <a:srcRect l="46510" t="22322"/>
          <a:stretch>
            <a:fillRect/>
          </a:stretch>
        </p:blipFill>
        <p:spPr bwMode="auto">
          <a:xfrm>
            <a:off x="4514850" y="115888"/>
            <a:ext cx="25209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7" name="Picture 7" descr="C:\My Documents\VA stuff\Clip Art\HDL-LDL.JPG"/>
          <p:cNvPicPr>
            <a:picLocks noChangeAspect="1" noChangeArrowheads="1"/>
          </p:cNvPicPr>
          <p:nvPr/>
        </p:nvPicPr>
        <p:blipFill>
          <a:blip r:embed="rId3" r:link="rId4">
            <a:lum bright="10000"/>
            <a:extLst>
              <a:ext uri="{28A0092B-C50C-407E-A947-70E740481C1C}">
                <a14:useLocalDpi xmlns:a14="http://schemas.microsoft.com/office/drawing/2010/main" val="0"/>
              </a:ext>
            </a:extLst>
          </a:blip>
          <a:srcRect r="45517" b="26086"/>
          <a:stretch>
            <a:fillRect/>
          </a:stretch>
        </p:blipFill>
        <p:spPr bwMode="auto">
          <a:xfrm>
            <a:off x="6784975" y="234950"/>
            <a:ext cx="2257425"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8" name="Rectangle 8"/>
          <p:cNvSpPr>
            <a:spLocks noChangeArrowheads="1"/>
          </p:cNvSpPr>
          <p:nvPr/>
        </p:nvSpPr>
        <p:spPr bwMode="auto">
          <a:xfrm>
            <a:off x="4343400" y="84138"/>
            <a:ext cx="762000" cy="785812"/>
          </a:xfrm>
          <a:prstGeom prst="rect">
            <a:avLst/>
          </a:prstGeom>
          <a:solidFill>
            <a:srgbClr val="FFFFFF"/>
          </a:solidFill>
          <a:ln w="9525">
            <a:solidFill>
              <a:srgbClr val="FFFFFF"/>
            </a:solidFill>
            <a:miter lim="800000"/>
            <a:headEnd/>
            <a:tailEnd/>
          </a:ln>
        </p:spPr>
        <p:txBody>
          <a:bodyPr wrap="none" anchor="ctr"/>
          <a:lstStyle/>
          <a:p>
            <a:endParaRPr lang="en-US">
              <a:latin typeface="Calibri" pitchFamily="34" charset="0"/>
            </a:endParaRPr>
          </a:p>
        </p:txBody>
      </p:sp>
      <p:sp>
        <p:nvSpPr>
          <p:cNvPr id="28679" name="Rectangle 9"/>
          <p:cNvSpPr>
            <a:spLocks noChangeArrowheads="1"/>
          </p:cNvSpPr>
          <p:nvPr/>
        </p:nvSpPr>
        <p:spPr bwMode="auto">
          <a:xfrm>
            <a:off x="4191000" y="685800"/>
            <a:ext cx="457200" cy="609600"/>
          </a:xfrm>
          <a:prstGeom prst="rect">
            <a:avLst/>
          </a:prstGeom>
          <a:solidFill>
            <a:srgbClr val="FFFFFF"/>
          </a:solidFill>
          <a:ln w="9525">
            <a:solidFill>
              <a:srgbClr val="FFFFFF"/>
            </a:solidFill>
            <a:miter lim="800000"/>
            <a:headEnd/>
            <a:tailEnd/>
          </a:ln>
        </p:spPr>
        <p:txBody>
          <a:bodyPr wrap="none" anchor="ctr"/>
          <a:lstStyle/>
          <a:p>
            <a:endParaRPr lang="en-US">
              <a:latin typeface="Calibri" pitchFamily="34" charset="0"/>
            </a:endParaRPr>
          </a:p>
        </p:txBody>
      </p:sp>
      <p:sp>
        <p:nvSpPr>
          <p:cNvPr id="28680" name="Rectangle 10"/>
          <p:cNvSpPr>
            <a:spLocks noChangeArrowheads="1"/>
          </p:cNvSpPr>
          <p:nvPr/>
        </p:nvSpPr>
        <p:spPr bwMode="auto">
          <a:xfrm>
            <a:off x="8774113" y="1698625"/>
            <a:ext cx="369887" cy="1143000"/>
          </a:xfrm>
          <a:prstGeom prst="rect">
            <a:avLst/>
          </a:prstGeom>
          <a:solidFill>
            <a:srgbClr val="FFFFFF"/>
          </a:solidFill>
          <a:ln w="9525">
            <a:solidFill>
              <a:srgbClr val="FFFFFF"/>
            </a:solidFill>
            <a:miter lim="800000"/>
            <a:headEnd/>
            <a:tailEnd/>
          </a:ln>
        </p:spPr>
        <p:txBody>
          <a:bodyPr wrap="none" anchor="ctr"/>
          <a:lstStyle/>
          <a:p>
            <a:endParaRPr lang="en-US">
              <a:latin typeface="Calibri" pitchFamily="34" charset="0"/>
            </a:endParaRPr>
          </a:p>
        </p:txBody>
      </p:sp>
      <p:sp>
        <p:nvSpPr>
          <p:cNvPr id="28681" name="AutoShape 12"/>
          <p:cNvSpPr>
            <a:spLocks noChangeArrowheads="1"/>
          </p:cNvSpPr>
          <p:nvPr/>
        </p:nvSpPr>
        <p:spPr bwMode="auto">
          <a:xfrm>
            <a:off x="5334000" y="2590800"/>
            <a:ext cx="457200" cy="1447800"/>
          </a:xfrm>
          <a:prstGeom prst="downArrow">
            <a:avLst>
              <a:gd name="adj1" fmla="val 50000"/>
              <a:gd name="adj2" fmla="val 89282"/>
            </a:avLst>
          </a:prstGeom>
          <a:solidFill>
            <a:srgbClr val="FF5050"/>
          </a:solidFill>
          <a:ln w="9525">
            <a:solidFill>
              <a:schemeClr val="tx1"/>
            </a:solidFill>
            <a:miter lim="800000"/>
            <a:headEnd/>
            <a:tailEnd/>
          </a:ln>
        </p:spPr>
        <p:txBody>
          <a:bodyPr wrap="none" anchor="ctr"/>
          <a:lstStyle/>
          <a:p>
            <a:endParaRPr lang="en-US">
              <a:latin typeface="Calibri" pitchFamily="34" charset="0"/>
            </a:endParaRPr>
          </a:p>
        </p:txBody>
      </p:sp>
      <p:sp>
        <p:nvSpPr>
          <p:cNvPr id="28682" name="AutoShape 13"/>
          <p:cNvSpPr>
            <a:spLocks noChangeArrowheads="1"/>
          </p:cNvSpPr>
          <p:nvPr/>
        </p:nvSpPr>
        <p:spPr bwMode="auto">
          <a:xfrm>
            <a:off x="7239000" y="2590800"/>
            <a:ext cx="1295400" cy="381000"/>
          </a:xfrm>
          <a:prstGeom prst="leftRightArrow">
            <a:avLst>
              <a:gd name="adj1" fmla="val 50000"/>
              <a:gd name="adj2" fmla="val 53330"/>
            </a:avLst>
          </a:prstGeom>
          <a:solidFill>
            <a:srgbClr val="33CC33"/>
          </a:solidFill>
          <a:ln w="9525">
            <a:solidFill>
              <a:schemeClr val="tx1"/>
            </a:solidFill>
            <a:miter lim="800000"/>
            <a:headEnd/>
            <a:tailEnd/>
          </a:ln>
        </p:spPr>
        <p:txBody>
          <a:bodyPr wrap="none" anchor="ctr"/>
          <a:lstStyle/>
          <a:p>
            <a:endParaRPr lang="en-US">
              <a:latin typeface="Calibri" pitchFamily="34" charset="0"/>
            </a:endParaRPr>
          </a:p>
        </p:txBody>
      </p:sp>
      <p:pic>
        <p:nvPicPr>
          <p:cNvPr id="28683" name="Picture 15" descr="hfde489"/>
          <p:cNvPicPr>
            <a:picLocks noChangeAspect="1" noChangeArrowheads="1"/>
          </p:cNvPicPr>
          <p:nvPr/>
        </p:nvPicPr>
        <p:blipFill>
          <a:blip r:embed="rId5">
            <a:extLst>
              <a:ext uri="{28A0092B-C50C-407E-A947-70E740481C1C}">
                <a14:useLocalDpi xmlns:a14="http://schemas.microsoft.com/office/drawing/2010/main" val="0"/>
              </a:ext>
            </a:extLst>
          </a:blip>
          <a:srcRect l="15445" r="17999"/>
          <a:stretch>
            <a:fillRect/>
          </a:stretch>
        </p:blipFill>
        <p:spPr bwMode="auto">
          <a:xfrm>
            <a:off x="4114800" y="3581400"/>
            <a:ext cx="838200"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4" name="Picture 17" descr="istockphoto_623546_margarine_grocery_seri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0400" y="5486400"/>
            <a:ext cx="11525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5" name="Picture 19" descr="053588">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34200" y="3733800"/>
            <a:ext cx="1076325"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6" name="Picture 21" descr="02900065150">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34000" y="5029200"/>
            <a:ext cx="1295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3838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3"/>
          <p:cNvSpPr>
            <a:spLocks noGrp="1"/>
          </p:cNvSpPr>
          <p:nvPr>
            <p:ph type="sldNum" sz="quarter" idx="12"/>
          </p:nvPr>
        </p:nvSpPr>
        <p:spPr/>
        <p:txBody>
          <a:bodyPr/>
          <a:lstStyle/>
          <a:p>
            <a:pPr>
              <a:defRPr/>
            </a:pPr>
            <a:fld id="{CD385EEB-E194-46BC-B47D-3EDFBD291050}" type="slidenum">
              <a:rPr lang="en-US"/>
              <a:pPr>
                <a:defRPr/>
              </a:pPr>
              <a:t>34</a:t>
            </a:fld>
            <a:endParaRPr lang="en-US"/>
          </a:p>
        </p:txBody>
      </p:sp>
      <p:sp>
        <p:nvSpPr>
          <p:cNvPr id="29698" name="Rectangle 4"/>
          <p:cNvSpPr>
            <a:spLocks noChangeArrowheads="1"/>
          </p:cNvSpPr>
          <p:nvPr/>
        </p:nvSpPr>
        <p:spPr bwMode="auto">
          <a:xfrm>
            <a:off x="0" y="1981200"/>
            <a:ext cx="4495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sz="4000" b="1">
                <a:solidFill>
                  <a:schemeClr val="tx2"/>
                </a:solidFill>
              </a:rPr>
              <a:t>Monounsaturated </a:t>
            </a:r>
            <a:br>
              <a:rPr lang="en-US" sz="4000" b="1">
                <a:solidFill>
                  <a:schemeClr val="tx2"/>
                </a:solidFill>
              </a:rPr>
            </a:br>
            <a:r>
              <a:rPr lang="en-US" sz="4000" b="1">
                <a:solidFill>
                  <a:schemeClr val="tx2"/>
                </a:solidFill>
              </a:rPr>
              <a:t>Fat</a:t>
            </a:r>
          </a:p>
        </p:txBody>
      </p:sp>
      <p:sp>
        <p:nvSpPr>
          <p:cNvPr id="29699" name="Rectangle 5"/>
          <p:cNvSpPr>
            <a:spLocks noChangeArrowheads="1"/>
          </p:cNvSpPr>
          <p:nvPr/>
        </p:nvSpPr>
        <p:spPr bwMode="auto">
          <a:xfrm>
            <a:off x="0" y="3429000"/>
            <a:ext cx="72390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90000"/>
              </a:lnSpc>
              <a:spcBef>
                <a:spcPct val="20000"/>
              </a:spcBef>
            </a:pPr>
            <a:endParaRPr lang="en-US" sz="3200">
              <a:latin typeface="Comic Sans MS" pitchFamily="66" charset="0"/>
            </a:endParaRPr>
          </a:p>
          <a:p>
            <a:pPr marL="342900" indent="-342900">
              <a:lnSpc>
                <a:spcPct val="90000"/>
              </a:lnSpc>
              <a:spcBef>
                <a:spcPct val="20000"/>
              </a:spcBef>
              <a:buSzPct val="50000"/>
              <a:buFont typeface="Monotype Sorts"/>
              <a:buChar char="n"/>
            </a:pPr>
            <a:r>
              <a:rPr lang="en-US" sz="3200"/>
              <a:t>Olive Oil, Canola Oil,                              Peanut Oil</a:t>
            </a:r>
          </a:p>
          <a:p>
            <a:pPr marL="342900" indent="-342900">
              <a:lnSpc>
                <a:spcPct val="90000"/>
              </a:lnSpc>
              <a:spcBef>
                <a:spcPct val="20000"/>
              </a:spcBef>
              <a:buSzPct val="50000"/>
              <a:buFont typeface="Monotype Sorts"/>
              <a:buChar char="n"/>
            </a:pPr>
            <a:r>
              <a:rPr lang="en-US" sz="3200"/>
              <a:t>Avocados, Olives</a:t>
            </a:r>
          </a:p>
          <a:p>
            <a:pPr marL="342900" indent="-342900">
              <a:lnSpc>
                <a:spcPct val="90000"/>
              </a:lnSpc>
              <a:spcBef>
                <a:spcPct val="20000"/>
              </a:spcBef>
              <a:buSzPct val="50000"/>
              <a:buFont typeface="Monotype Sorts"/>
              <a:buChar char="n"/>
            </a:pPr>
            <a:r>
              <a:rPr lang="en-US" sz="3200"/>
              <a:t>Nuts: walnuts, pecans, almonds</a:t>
            </a:r>
          </a:p>
        </p:txBody>
      </p:sp>
      <p:pic>
        <p:nvPicPr>
          <p:cNvPr id="29700" name="Picture 6"/>
          <p:cNvPicPr>
            <a:picLocks noChangeAspect="1" noChangeArrowheads="1"/>
          </p:cNvPicPr>
          <p:nvPr/>
        </p:nvPicPr>
        <p:blipFill>
          <a:blip r:embed="rId2">
            <a:lum bright="20000"/>
            <a:extLst>
              <a:ext uri="{28A0092B-C50C-407E-A947-70E740481C1C}">
                <a14:useLocalDpi xmlns:a14="http://schemas.microsoft.com/office/drawing/2010/main" val="0"/>
              </a:ext>
            </a:extLst>
          </a:blip>
          <a:srcRect l="46510" t="22322"/>
          <a:stretch>
            <a:fillRect/>
          </a:stretch>
        </p:blipFill>
        <p:spPr bwMode="auto">
          <a:xfrm>
            <a:off x="4318000" y="11113"/>
            <a:ext cx="2409825" cy="254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Picture 7" descr="C:\My Documents\VA stuff\Clip Art\HDL-LDL.JPG"/>
          <p:cNvPicPr>
            <a:picLocks noChangeAspect="1" noChangeArrowheads="1"/>
          </p:cNvPicPr>
          <p:nvPr/>
        </p:nvPicPr>
        <p:blipFill>
          <a:blip r:embed="rId3" r:link="rId4">
            <a:lum bright="10000"/>
            <a:extLst>
              <a:ext uri="{28A0092B-C50C-407E-A947-70E740481C1C}">
                <a14:useLocalDpi xmlns:a14="http://schemas.microsoft.com/office/drawing/2010/main" val="0"/>
              </a:ext>
            </a:extLst>
          </a:blip>
          <a:srcRect r="45517" b="26086"/>
          <a:stretch>
            <a:fillRect/>
          </a:stretch>
        </p:blipFill>
        <p:spPr bwMode="auto">
          <a:xfrm>
            <a:off x="6818313" y="14288"/>
            <a:ext cx="2257425"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2" name="Rectangle 8"/>
          <p:cNvSpPr>
            <a:spLocks noChangeArrowheads="1"/>
          </p:cNvSpPr>
          <p:nvPr/>
        </p:nvSpPr>
        <p:spPr bwMode="auto">
          <a:xfrm>
            <a:off x="4267200" y="0"/>
            <a:ext cx="533400" cy="685800"/>
          </a:xfrm>
          <a:prstGeom prst="rect">
            <a:avLst/>
          </a:prstGeom>
          <a:solidFill>
            <a:srgbClr val="FFFFFF"/>
          </a:solidFill>
          <a:ln w="9525">
            <a:solidFill>
              <a:srgbClr val="FFFFFF"/>
            </a:solidFill>
            <a:miter lim="800000"/>
            <a:headEnd/>
            <a:tailEnd/>
          </a:ln>
        </p:spPr>
        <p:txBody>
          <a:bodyPr wrap="none" anchor="ctr"/>
          <a:lstStyle/>
          <a:p>
            <a:endParaRPr lang="en-US">
              <a:latin typeface="Calibri" pitchFamily="34" charset="0"/>
            </a:endParaRPr>
          </a:p>
        </p:txBody>
      </p:sp>
      <p:sp>
        <p:nvSpPr>
          <p:cNvPr id="29703" name="Rectangle 9"/>
          <p:cNvSpPr>
            <a:spLocks noChangeArrowheads="1"/>
          </p:cNvSpPr>
          <p:nvPr/>
        </p:nvSpPr>
        <p:spPr bwMode="auto">
          <a:xfrm>
            <a:off x="4114800" y="609600"/>
            <a:ext cx="381000" cy="533400"/>
          </a:xfrm>
          <a:prstGeom prst="rect">
            <a:avLst/>
          </a:prstGeom>
          <a:solidFill>
            <a:srgbClr val="FFFFFF"/>
          </a:solidFill>
          <a:ln w="9525">
            <a:solidFill>
              <a:srgbClr val="FFFFFF"/>
            </a:solidFill>
            <a:miter lim="800000"/>
            <a:headEnd/>
            <a:tailEnd/>
          </a:ln>
        </p:spPr>
        <p:txBody>
          <a:bodyPr wrap="none" anchor="ctr"/>
          <a:lstStyle/>
          <a:p>
            <a:endParaRPr lang="en-US">
              <a:latin typeface="Calibri" pitchFamily="34" charset="0"/>
            </a:endParaRPr>
          </a:p>
        </p:txBody>
      </p:sp>
      <p:sp>
        <p:nvSpPr>
          <p:cNvPr id="29704" name="Rectangle 10"/>
          <p:cNvSpPr>
            <a:spLocks noChangeArrowheads="1"/>
          </p:cNvSpPr>
          <p:nvPr/>
        </p:nvSpPr>
        <p:spPr bwMode="auto">
          <a:xfrm>
            <a:off x="8915400" y="1447800"/>
            <a:ext cx="228600" cy="990600"/>
          </a:xfrm>
          <a:prstGeom prst="rect">
            <a:avLst/>
          </a:prstGeom>
          <a:solidFill>
            <a:srgbClr val="FFFFFF"/>
          </a:solidFill>
          <a:ln w="9525">
            <a:solidFill>
              <a:srgbClr val="FFFFFF"/>
            </a:solidFill>
            <a:miter lim="800000"/>
            <a:headEnd/>
            <a:tailEnd/>
          </a:ln>
        </p:spPr>
        <p:txBody>
          <a:bodyPr wrap="none" anchor="ctr"/>
          <a:lstStyle/>
          <a:p>
            <a:endParaRPr lang="en-US">
              <a:latin typeface="Calibri" pitchFamily="34" charset="0"/>
            </a:endParaRPr>
          </a:p>
        </p:txBody>
      </p:sp>
      <p:sp>
        <p:nvSpPr>
          <p:cNvPr id="29705" name="AutoShape 11"/>
          <p:cNvSpPr>
            <a:spLocks noChangeArrowheads="1"/>
          </p:cNvSpPr>
          <p:nvPr/>
        </p:nvSpPr>
        <p:spPr bwMode="auto">
          <a:xfrm>
            <a:off x="5181600" y="2286000"/>
            <a:ext cx="457200" cy="1143000"/>
          </a:xfrm>
          <a:prstGeom prst="downArrow">
            <a:avLst>
              <a:gd name="adj1" fmla="val 50000"/>
              <a:gd name="adj2" fmla="val 79167"/>
            </a:avLst>
          </a:prstGeom>
          <a:solidFill>
            <a:srgbClr val="FF5050"/>
          </a:solidFill>
          <a:ln w="9525">
            <a:solidFill>
              <a:schemeClr val="tx1"/>
            </a:solidFill>
            <a:miter lim="800000"/>
            <a:headEnd/>
            <a:tailEnd/>
          </a:ln>
        </p:spPr>
        <p:txBody>
          <a:bodyPr wrap="none" anchor="ctr"/>
          <a:lstStyle/>
          <a:p>
            <a:endParaRPr lang="en-US">
              <a:latin typeface="Calibri" pitchFamily="34" charset="0"/>
            </a:endParaRPr>
          </a:p>
        </p:txBody>
      </p:sp>
      <p:sp>
        <p:nvSpPr>
          <p:cNvPr id="29706" name="AutoShape 12"/>
          <p:cNvSpPr>
            <a:spLocks noChangeArrowheads="1"/>
          </p:cNvSpPr>
          <p:nvPr/>
        </p:nvSpPr>
        <p:spPr bwMode="auto">
          <a:xfrm>
            <a:off x="7315200" y="2514600"/>
            <a:ext cx="838200" cy="304800"/>
          </a:xfrm>
          <a:prstGeom prst="leftRightArrow">
            <a:avLst>
              <a:gd name="adj1" fmla="val 50000"/>
              <a:gd name="adj2" fmla="val 55000"/>
            </a:avLst>
          </a:prstGeom>
          <a:solidFill>
            <a:srgbClr val="33CC33"/>
          </a:solidFill>
          <a:ln w="9525">
            <a:solidFill>
              <a:schemeClr val="tx1"/>
            </a:solidFill>
            <a:miter lim="800000"/>
            <a:headEnd/>
            <a:tailEnd/>
          </a:ln>
        </p:spPr>
        <p:txBody>
          <a:bodyPr wrap="none" anchor="ctr"/>
          <a:lstStyle/>
          <a:p>
            <a:endParaRPr lang="en-US">
              <a:latin typeface="Calibri" pitchFamily="34" charset="0"/>
            </a:endParaRPr>
          </a:p>
        </p:txBody>
      </p:sp>
      <p:sp>
        <p:nvSpPr>
          <p:cNvPr id="29707" name="AutoShape 13"/>
          <p:cNvSpPr>
            <a:spLocks noChangeArrowheads="1"/>
          </p:cNvSpPr>
          <p:nvPr/>
        </p:nvSpPr>
        <p:spPr bwMode="auto">
          <a:xfrm>
            <a:off x="8153400" y="2286000"/>
            <a:ext cx="381000" cy="685800"/>
          </a:xfrm>
          <a:prstGeom prst="upArrow">
            <a:avLst>
              <a:gd name="adj1" fmla="val 50000"/>
              <a:gd name="adj2" fmla="val 45000"/>
            </a:avLst>
          </a:prstGeom>
          <a:solidFill>
            <a:srgbClr val="33CC33"/>
          </a:solidFill>
          <a:ln w="9525">
            <a:solidFill>
              <a:schemeClr val="tx1"/>
            </a:solidFill>
            <a:miter lim="800000"/>
            <a:headEnd/>
            <a:tailEnd/>
          </a:ln>
        </p:spPr>
        <p:txBody>
          <a:bodyPr wrap="none" anchor="ctr"/>
          <a:lstStyle/>
          <a:p>
            <a:endParaRPr lang="en-US">
              <a:latin typeface="Calibri" pitchFamily="34" charset="0"/>
            </a:endParaRPr>
          </a:p>
        </p:txBody>
      </p:sp>
      <p:pic>
        <p:nvPicPr>
          <p:cNvPr id="29708" name="Picture 15" descr="bert%20x-virgin"/>
          <p:cNvPicPr>
            <a:picLocks noChangeAspect="1" noChangeArrowheads="1"/>
          </p:cNvPicPr>
          <p:nvPr/>
        </p:nvPicPr>
        <p:blipFill>
          <a:blip r:embed="rId5">
            <a:extLst>
              <a:ext uri="{28A0092B-C50C-407E-A947-70E740481C1C}">
                <a14:useLocalDpi xmlns:a14="http://schemas.microsoft.com/office/drawing/2010/main" val="0"/>
              </a:ext>
            </a:extLst>
          </a:blip>
          <a:srcRect l="25555" r="26445"/>
          <a:stretch>
            <a:fillRect/>
          </a:stretch>
        </p:blipFill>
        <p:spPr bwMode="auto">
          <a:xfrm>
            <a:off x="6096000" y="3048000"/>
            <a:ext cx="990600" cy="206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9" name="Picture 17" descr="canola1"/>
          <p:cNvPicPr>
            <a:picLocks noChangeAspect="1" noChangeArrowheads="1"/>
          </p:cNvPicPr>
          <p:nvPr/>
        </p:nvPicPr>
        <p:blipFill>
          <a:blip r:embed="rId6">
            <a:extLst>
              <a:ext uri="{28A0092B-C50C-407E-A947-70E740481C1C}">
                <a14:useLocalDpi xmlns:a14="http://schemas.microsoft.com/office/drawing/2010/main" val="0"/>
              </a:ext>
            </a:extLst>
          </a:blip>
          <a:srcRect l="25540" t="28139" r="24460"/>
          <a:stretch>
            <a:fillRect/>
          </a:stretch>
        </p:blipFill>
        <p:spPr bwMode="auto">
          <a:xfrm>
            <a:off x="4572000" y="3886200"/>
            <a:ext cx="1277938"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0" name="Picture 5" descr="125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15200" y="4876800"/>
            <a:ext cx="15240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1" name="Picture 5" descr="avacodo_sala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52400"/>
            <a:ext cx="2362200"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31444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fld id="{86140E85-49DD-45AC-BC1F-8CC986B85105}" type="slidenum">
              <a:rPr lang="en-US"/>
              <a:pPr>
                <a:defRPr/>
              </a:pPr>
              <a:t>35</a:t>
            </a:fld>
            <a:endParaRPr lang="en-US"/>
          </a:p>
        </p:txBody>
      </p:sp>
      <p:sp>
        <p:nvSpPr>
          <p:cNvPr id="30722" name="Rectangle 2"/>
          <p:cNvSpPr>
            <a:spLocks noGrp="1" noChangeArrowheads="1"/>
          </p:cNvSpPr>
          <p:nvPr>
            <p:ph type="title"/>
          </p:nvPr>
        </p:nvSpPr>
        <p:spPr>
          <a:xfrm>
            <a:off x="2052638" y="314325"/>
            <a:ext cx="6096000" cy="1143000"/>
          </a:xfrm>
        </p:spPr>
        <p:txBody>
          <a:bodyPr/>
          <a:lstStyle/>
          <a:p>
            <a:r>
              <a:rPr lang="en-US" smtClean="0">
                <a:latin typeface="Arial" pitchFamily="34" charset="0"/>
                <a:cs typeface="Arial" pitchFamily="34" charset="0"/>
              </a:rPr>
              <a:t>Meat, Poultry, Fish  </a:t>
            </a:r>
          </a:p>
        </p:txBody>
      </p:sp>
      <p:sp>
        <p:nvSpPr>
          <p:cNvPr id="30723" name="Rectangle 3"/>
          <p:cNvSpPr>
            <a:spLocks noGrp="1" noChangeArrowheads="1"/>
          </p:cNvSpPr>
          <p:nvPr>
            <p:ph type="body" idx="1"/>
          </p:nvPr>
        </p:nvSpPr>
        <p:spPr>
          <a:xfrm>
            <a:off x="1828800" y="1600200"/>
            <a:ext cx="7315200" cy="4876800"/>
          </a:xfrm>
        </p:spPr>
        <p:txBody>
          <a:bodyPr/>
          <a:lstStyle/>
          <a:p>
            <a:pPr>
              <a:buClr>
                <a:schemeClr val="tx1"/>
              </a:buClr>
            </a:pPr>
            <a:r>
              <a:rPr lang="en-US" b="1" dirty="0" smtClean="0">
                <a:latin typeface="Arial" pitchFamily="34" charset="0"/>
                <a:cs typeface="Arial" pitchFamily="34" charset="0"/>
              </a:rPr>
              <a:t>Fish</a:t>
            </a:r>
            <a:r>
              <a:rPr lang="en-US" dirty="0" smtClean="0">
                <a:latin typeface="Arial" pitchFamily="34" charset="0"/>
                <a:cs typeface="Arial" pitchFamily="34" charset="0"/>
              </a:rPr>
              <a:t> (contains omega-3 fatty acids which may reduce the risk of heart attack) - Cold water fish is best – Salmon, albacore tuna, sardines. </a:t>
            </a:r>
          </a:p>
          <a:p>
            <a:pPr>
              <a:buClr>
                <a:schemeClr val="tx1"/>
              </a:buClr>
            </a:pPr>
            <a:r>
              <a:rPr lang="en-US" b="1" dirty="0" smtClean="0">
                <a:latin typeface="Arial" pitchFamily="34" charset="0"/>
                <a:cs typeface="Arial" pitchFamily="34" charset="0"/>
              </a:rPr>
              <a:t>Poultry</a:t>
            </a:r>
            <a:r>
              <a:rPr lang="en-US" dirty="0" smtClean="0">
                <a:latin typeface="Arial" pitchFamily="34" charset="0"/>
                <a:cs typeface="Arial" pitchFamily="34" charset="0"/>
              </a:rPr>
              <a:t> - white meat is the lowest in fat (chicken, turkey).</a:t>
            </a:r>
          </a:p>
          <a:p>
            <a:pPr>
              <a:buClr>
                <a:schemeClr val="tx1"/>
              </a:buClr>
            </a:pPr>
            <a:r>
              <a:rPr lang="en-US" b="1" dirty="0" smtClean="0">
                <a:latin typeface="Arial" pitchFamily="34" charset="0"/>
                <a:cs typeface="Arial" pitchFamily="34" charset="0"/>
              </a:rPr>
              <a:t>Wild game</a:t>
            </a:r>
            <a:r>
              <a:rPr lang="en-US" dirty="0" smtClean="0">
                <a:latin typeface="Arial" pitchFamily="34" charset="0"/>
                <a:cs typeface="Arial" pitchFamily="34" charset="0"/>
              </a:rPr>
              <a:t> - venison, rabbit, squirrel.</a:t>
            </a:r>
          </a:p>
          <a:p>
            <a:pPr>
              <a:buClr>
                <a:schemeClr val="tx1"/>
              </a:buClr>
            </a:pPr>
            <a:r>
              <a:rPr lang="en-US" b="1" dirty="0" smtClean="0">
                <a:latin typeface="Arial" pitchFamily="34" charset="0"/>
                <a:cs typeface="Arial" pitchFamily="34" charset="0"/>
              </a:rPr>
              <a:t>Lean</a:t>
            </a:r>
            <a:r>
              <a:rPr lang="en-US" dirty="0" smtClean="0">
                <a:latin typeface="Arial" pitchFamily="34" charset="0"/>
                <a:cs typeface="Arial" pitchFamily="34" charset="0"/>
              </a:rPr>
              <a:t> red meat - pork, beef, veal, lamb (round, sirloin, tenderloin).</a:t>
            </a:r>
          </a:p>
        </p:txBody>
      </p:sp>
      <p:pic>
        <p:nvPicPr>
          <p:cNvPr id="30724" name="Picture 5" descr="j019864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2514600"/>
            <a:ext cx="1547813"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6" descr="j011294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4419600"/>
            <a:ext cx="1676400" cy="143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6" name="Picture 17" descr="j019863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609600"/>
            <a:ext cx="2154238"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832923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ctrTitle"/>
          </p:nvPr>
        </p:nvSpPr>
        <p:spPr>
          <a:xfrm>
            <a:off x="0" y="0"/>
            <a:ext cx="8915400" cy="1676400"/>
          </a:xfrm>
        </p:spPr>
        <p:txBody>
          <a:bodyPr rtlCol="0">
            <a:normAutofit fontScale="90000"/>
          </a:bodyPr>
          <a:lstStyle/>
          <a:p>
            <a:pPr fontAlgn="auto">
              <a:spcAft>
                <a:spcPts val="0"/>
              </a:spcAft>
              <a:defRPr/>
            </a:pPr>
            <a:r>
              <a:rPr lang="en-US" dirty="0" smtClean="0">
                <a:latin typeface="Arial" pitchFamily="34" charset="0"/>
                <a:cs typeface="Arial" pitchFamily="34" charset="0"/>
              </a:rPr>
              <a:t>Percent (%) Lean in meats</a:t>
            </a:r>
            <a:br>
              <a:rPr lang="en-US" dirty="0" smtClean="0">
                <a:latin typeface="Arial" pitchFamily="34" charset="0"/>
                <a:cs typeface="Arial" pitchFamily="34" charset="0"/>
              </a:rPr>
            </a:br>
            <a:r>
              <a:rPr lang="en-US" sz="3300" i="1" dirty="0" smtClean="0">
                <a:latin typeface="Arial" pitchFamily="34" charset="0"/>
                <a:cs typeface="Arial" pitchFamily="34" charset="0"/>
              </a:rPr>
              <a:t>(first number is the % lean; </a:t>
            </a:r>
            <a:br>
              <a:rPr lang="en-US" sz="3300" i="1" dirty="0" smtClean="0">
                <a:latin typeface="Arial" pitchFamily="34" charset="0"/>
                <a:cs typeface="Arial" pitchFamily="34" charset="0"/>
              </a:rPr>
            </a:br>
            <a:r>
              <a:rPr lang="en-US" sz="3300" i="1" dirty="0" smtClean="0">
                <a:latin typeface="Arial" pitchFamily="34" charset="0"/>
                <a:cs typeface="Arial" pitchFamily="34" charset="0"/>
              </a:rPr>
              <a:t>second number is the % fat of the product)</a:t>
            </a:r>
          </a:p>
        </p:txBody>
      </p:sp>
      <p:sp>
        <p:nvSpPr>
          <p:cNvPr id="22531" name="Subtitle 2"/>
          <p:cNvSpPr>
            <a:spLocks noGrp="1"/>
          </p:cNvSpPr>
          <p:nvPr>
            <p:ph type="subTitle" idx="1"/>
          </p:nvPr>
        </p:nvSpPr>
        <p:spPr>
          <a:xfrm>
            <a:off x="0" y="1752600"/>
            <a:ext cx="9144000" cy="5105400"/>
          </a:xfrm>
        </p:spPr>
        <p:txBody>
          <a:bodyPr rtlCol="0">
            <a:normAutofit fontScale="92500" lnSpcReduction="10000"/>
          </a:bodyPr>
          <a:lstStyle/>
          <a:p>
            <a:pPr fontAlgn="auto">
              <a:spcAft>
                <a:spcPts val="0"/>
              </a:spcAft>
              <a:defRPr/>
            </a:pPr>
            <a:r>
              <a:rPr lang="en-US" dirty="0" smtClean="0">
                <a:solidFill>
                  <a:schemeClr val="tx1"/>
                </a:solidFill>
                <a:latin typeface="Arial" pitchFamily="34" charset="0"/>
                <a:cs typeface="Arial" pitchFamily="34" charset="0"/>
              </a:rPr>
              <a:t>Ground beef: </a:t>
            </a:r>
          </a:p>
          <a:p>
            <a:pPr fontAlgn="auto">
              <a:spcAft>
                <a:spcPts val="0"/>
              </a:spcAft>
              <a:defRPr/>
            </a:pPr>
            <a:r>
              <a:rPr lang="en-US" dirty="0" smtClean="0">
                <a:solidFill>
                  <a:schemeClr val="tx1"/>
                </a:solidFill>
                <a:latin typeface="Arial" pitchFamily="34" charset="0"/>
                <a:cs typeface="Arial" pitchFamily="34" charset="0"/>
              </a:rPr>
              <a:t>70/30 = </a:t>
            </a:r>
            <a:r>
              <a:rPr lang="en-US" b="1" dirty="0" smtClean="0">
                <a:solidFill>
                  <a:schemeClr val="tx1"/>
                </a:solidFill>
                <a:latin typeface="Arial" pitchFamily="34" charset="0"/>
                <a:cs typeface="Arial" pitchFamily="34" charset="0"/>
              </a:rPr>
              <a:t>fatty meat</a:t>
            </a:r>
          </a:p>
          <a:p>
            <a:pPr fontAlgn="auto">
              <a:spcAft>
                <a:spcPts val="0"/>
              </a:spcAft>
              <a:defRPr/>
            </a:pPr>
            <a:r>
              <a:rPr lang="en-US" dirty="0" smtClean="0">
                <a:solidFill>
                  <a:schemeClr val="tx1"/>
                </a:solidFill>
                <a:latin typeface="Arial" pitchFamily="34" charset="0"/>
                <a:cs typeface="Arial" pitchFamily="34" charset="0"/>
              </a:rPr>
              <a:t>80/20 = </a:t>
            </a:r>
            <a:r>
              <a:rPr lang="en-US" b="1" dirty="0" smtClean="0">
                <a:solidFill>
                  <a:schemeClr val="tx1"/>
                </a:solidFill>
                <a:latin typeface="Arial" pitchFamily="34" charset="0"/>
                <a:cs typeface="Arial" pitchFamily="34" charset="0"/>
              </a:rPr>
              <a:t>better</a:t>
            </a:r>
          </a:p>
          <a:p>
            <a:pPr fontAlgn="auto">
              <a:spcAft>
                <a:spcPts val="0"/>
              </a:spcAft>
              <a:defRPr/>
            </a:pPr>
            <a:r>
              <a:rPr lang="en-US" dirty="0" smtClean="0">
                <a:solidFill>
                  <a:schemeClr val="tx1"/>
                </a:solidFill>
                <a:latin typeface="Arial" pitchFamily="34" charset="0"/>
                <a:cs typeface="Arial" pitchFamily="34" charset="0"/>
              </a:rPr>
              <a:t>90/10 = </a:t>
            </a:r>
            <a:r>
              <a:rPr lang="en-US" b="1" dirty="0" smtClean="0">
                <a:solidFill>
                  <a:schemeClr val="tx1"/>
                </a:solidFill>
                <a:latin typeface="Arial" pitchFamily="34" charset="0"/>
                <a:cs typeface="Arial" pitchFamily="34" charset="0"/>
              </a:rPr>
              <a:t>low fat</a:t>
            </a:r>
          </a:p>
          <a:p>
            <a:pPr fontAlgn="auto">
              <a:spcAft>
                <a:spcPts val="0"/>
              </a:spcAft>
              <a:defRPr/>
            </a:pPr>
            <a:r>
              <a:rPr lang="en-US" dirty="0" smtClean="0">
                <a:solidFill>
                  <a:schemeClr val="tx1"/>
                </a:solidFill>
                <a:latin typeface="Arial" pitchFamily="34" charset="0"/>
                <a:cs typeface="Arial" pitchFamily="34" charset="0"/>
              </a:rPr>
              <a:t>96/4 = </a:t>
            </a:r>
            <a:r>
              <a:rPr lang="en-US" b="1" dirty="0" smtClean="0">
                <a:solidFill>
                  <a:schemeClr val="tx1"/>
                </a:solidFill>
                <a:latin typeface="Arial" pitchFamily="34" charset="0"/>
                <a:cs typeface="Arial" pitchFamily="34" charset="0"/>
              </a:rPr>
              <a:t>very lean</a:t>
            </a:r>
          </a:p>
          <a:p>
            <a:pPr fontAlgn="auto">
              <a:spcAft>
                <a:spcPts val="0"/>
              </a:spcAft>
              <a:defRPr/>
            </a:pPr>
            <a:r>
              <a:rPr lang="en-US" dirty="0" smtClean="0">
                <a:solidFill>
                  <a:schemeClr val="tx1"/>
                </a:solidFill>
                <a:latin typeface="Arial" pitchFamily="34" charset="0"/>
                <a:cs typeface="Arial" pitchFamily="34" charset="0"/>
              </a:rPr>
              <a:t>Ground turkey = 97/3 available</a:t>
            </a:r>
          </a:p>
          <a:p>
            <a:pPr fontAlgn="auto">
              <a:spcAft>
                <a:spcPts val="0"/>
              </a:spcAft>
              <a:defRPr/>
            </a:pPr>
            <a:r>
              <a:rPr lang="en-US" dirty="0" smtClean="0">
                <a:solidFill>
                  <a:schemeClr val="tx1"/>
                </a:solidFill>
                <a:latin typeface="Arial" pitchFamily="34" charset="0"/>
                <a:cs typeface="Arial" pitchFamily="34" charset="0"/>
              </a:rPr>
              <a:t>Skinless chicken = 98/2</a:t>
            </a:r>
          </a:p>
          <a:p>
            <a:pPr fontAlgn="auto">
              <a:spcAft>
                <a:spcPts val="0"/>
              </a:spcAft>
              <a:defRPr/>
            </a:pPr>
            <a:r>
              <a:rPr lang="en-US" b="1" dirty="0" smtClean="0">
                <a:solidFill>
                  <a:schemeClr val="tx1"/>
                </a:solidFill>
                <a:latin typeface="Arial" pitchFamily="34" charset="0"/>
                <a:cs typeface="Arial" pitchFamily="34" charset="0"/>
              </a:rPr>
              <a:t>The seven leanest cuts for “red meat” are: eye round, top round, round tip, top sirloin, bottom round, top loin, and tenderloin. </a:t>
            </a:r>
          </a:p>
          <a:p>
            <a:pPr fontAlgn="auto">
              <a:spcAft>
                <a:spcPts val="0"/>
              </a:spcAft>
              <a:defRPr/>
            </a:pPr>
            <a:endParaRPr lang="en-US" dirty="0" smtClean="0"/>
          </a:p>
        </p:txBody>
      </p:sp>
      <p:pic>
        <p:nvPicPr>
          <p:cNvPr id="31747" name="Picture 12" descr="l_BKS0084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1828800"/>
            <a:ext cx="20574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905000"/>
            <a:ext cx="2225675" cy="208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41067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p:cNvSpPr>
            <a:spLocks noGrp="1"/>
          </p:cNvSpPr>
          <p:nvPr>
            <p:ph type="sldNum" sz="quarter" idx="12"/>
          </p:nvPr>
        </p:nvSpPr>
        <p:spPr/>
        <p:txBody>
          <a:bodyPr/>
          <a:lstStyle/>
          <a:p>
            <a:pPr>
              <a:defRPr/>
            </a:pPr>
            <a:fld id="{F9AEA049-1B65-4797-A38E-A4A9A29BA0C8}" type="slidenum">
              <a:rPr lang="en-US"/>
              <a:pPr>
                <a:defRPr/>
              </a:pPr>
              <a:t>37</a:t>
            </a:fld>
            <a:endParaRPr lang="en-US"/>
          </a:p>
        </p:txBody>
      </p:sp>
      <p:sp>
        <p:nvSpPr>
          <p:cNvPr id="32770" name="Rectangle 4"/>
          <p:cNvSpPr>
            <a:spLocks noChangeArrowheads="1"/>
          </p:cNvSpPr>
          <p:nvPr/>
        </p:nvSpPr>
        <p:spPr bwMode="auto">
          <a:xfrm>
            <a:off x="592138" y="0"/>
            <a:ext cx="8001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p>
            <a:r>
              <a:rPr lang="en-US" sz="4400" b="1">
                <a:solidFill>
                  <a:schemeClr val="tx2"/>
                </a:solidFill>
              </a:rPr>
              <a:t>Good Choices in Preparation</a:t>
            </a:r>
            <a:endParaRPr lang="en-US" b="1"/>
          </a:p>
        </p:txBody>
      </p:sp>
      <p:sp>
        <p:nvSpPr>
          <p:cNvPr id="246789" name="Rectangle 5"/>
          <p:cNvSpPr>
            <a:spLocks noChangeArrowheads="1"/>
          </p:cNvSpPr>
          <p:nvPr/>
        </p:nvSpPr>
        <p:spPr bwMode="auto">
          <a:xfrm>
            <a:off x="2017713" y="890588"/>
            <a:ext cx="6858000" cy="577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a:buClr>
                <a:schemeClr val="tx1"/>
              </a:buClr>
              <a:buSzPts val="2800"/>
              <a:buFont typeface="Wingdings" pitchFamily="2" charset="2"/>
              <a:buChar char="ü"/>
            </a:pPr>
            <a:r>
              <a:rPr lang="en-US" sz="2800"/>
              <a:t>Choose leaner cuts of meat</a:t>
            </a:r>
          </a:p>
          <a:p>
            <a:endParaRPr lang="en-US" sz="2800"/>
          </a:p>
          <a:p>
            <a:endParaRPr lang="en-US" sz="2800"/>
          </a:p>
          <a:p>
            <a:endParaRPr lang="en-US" sz="2800"/>
          </a:p>
          <a:p>
            <a:endParaRPr lang="en-US" sz="2800"/>
          </a:p>
          <a:p>
            <a:endParaRPr lang="en-US" sz="2800"/>
          </a:p>
          <a:p>
            <a:endParaRPr lang="en-US" sz="1600"/>
          </a:p>
          <a:p>
            <a:pPr>
              <a:buClr>
                <a:schemeClr val="tx1"/>
              </a:buClr>
              <a:buSzPts val="2800"/>
              <a:buFont typeface="Wingdings" pitchFamily="2" charset="2"/>
              <a:buChar char="ü"/>
            </a:pPr>
            <a:r>
              <a:rPr lang="en-US" sz="2800"/>
              <a:t>Trim any visible fat</a:t>
            </a:r>
          </a:p>
          <a:p>
            <a:pPr>
              <a:buClr>
                <a:schemeClr val="tx1"/>
              </a:buClr>
              <a:buSzPts val="2800"/>
              <a:buFont typeface="Wingdings" pitchFamily="2" charset="2"/>
              <a:buChar char="ü"/>
            </a:pPr>
            <a:r>
              <a:rPr lang="en-US" sz="2800"/>
              <a:t>Remove skin from poultry</a:t>
            </a:r>
          </a:p>
          <a:p>
            <a:pPr>
              <a:buClr>
                <a:schemeClr val="tx1"/>
              </a:buClr>
              <a:buSzPts val="2800"/>
              <a:buFont typeface="Wingdings" pitchFamily="2" charset="2"/>
              <a:buChar char="ü"/>
            </a:pPr>
            <a:r>
              <a:rPr lang="en-US" sz="2800"/>
              <a:t>Skim fat from the top of soups, stews        and others foods.</a:t>
            </a:r>
          </a:p>
          <a:p>
            <a:pPr>
              <a:buClr>
                <a:schemeClr val="tx1"/>
              </a:buClr>
              <a:buSzPts val="2800"/>
              <a:buFont typeface="Wingdings" pitchFamily="2" charset="2"/>
              <a:buChar char="ü"/>
            </a:pPr>
            <a:r>
              <a:rPr lang="en-US" sz="2800"/>
              <a:t> Grill, bake, broil, steam rather than breading and deep frying foods.</a:t>
            </a:r>
          </a:p>
          <a:p>
            <a:pPr>
              <a:buClr>
                <a:schemeClr val="tx1"/>
              </a:buClr>
              <a:buSzPts val="2800"/>
              <a:buFont typeface="Wingdings" pitchFamily="2" charset="2"/>
              <a:buChar char="ü"/>
            </a:pPr>
            <a:r>
              <a:rPr lang="en-US" sz="2800"/>
              <a:t>Limit gravies</a:t>
            </a:r>
            <a:endParaRPr lang="en-US"/>
          </a:p>
        </p:txBody>
      </p:sp>
      <p:pic>
        <p:nvPicPr>
          <p:cNvPr id="32772" name="Picture 6" descr="trimf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2819400"/>
            <a:ext cx="2179638"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Picture 7" descr="m_SIP87275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4791075"/>
            <a:ext cx="1714500" cy="121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4" name="Picture 8" descr="prime cut bee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1600200"/>
            <a:ext cx="1408113"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5" name="Picture 9" descr="select cut bee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1600200"/>
            <a:ext cx="1238250" cy="19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6" name="Line 10"/>
          <p:cNvSpPr>
            <a:spLocks noChangeShapeType="1"/>
          </p:cNvSpPr>
          <p:nvPr/>
        </p:nvSpPr>
        <p:spPr bwMode="auto">
          <a:xfrm>
            <a:off x="2895600" y="2276475"/>
            <a:ext cx="2209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2777" name="Rectangle 11"/>
          <p:cNvSpPr>
            <a:spLocks noChangeArrowheads="1"/>
          </p:cNvSpPr>
          <p:nvPr/>
        </p:nvSpPr>
        <p:spPr bwMode="auto">
          <a:xfrm>
            <a:off x="304800" y="1600200"/>
            <a:ext cx="1600200" cy="1066800"/>
          </a:xfrm>
          <a:prstGeom prst="rect">
            <a:avLst/>
          </a:prstGeom>
          <a:solidFill>
            <a:srgbClr val="FF0000"/>
          </a:solidFill>
          <a:ln w="9525">
            <a:solidFill>
              <a:schemeClr val="tx1"/>
            </a:solidFill>
            <a:miter lim="800000"/>
            <a:headEnd/>
            <a:tailEnd/>
          </a:ln>
        </p:spPr>
        <p:txBody>
          <a:bodyPr wrap="none" anchor="ctr"/>
          <a:lstStyle/>
          <a:p>
            <a:r>
              <a:rPr lang="en-US" sz="1600">
                <a:latin typeface="Comic Sans MS" pitchFamily="66" charset="0"/>
              </a:rPr>
              <a:t>More Marbled</a:t>
            </a:r>
          </a:p>
          <a:p>
            <a:endParaRPr lang="en-US" sz="1600">
              <a:latin typeface="Comic Sans MS" pitchFamily="66" charset="0"/>
            </a:endParaRPr>
          </a:p>
          <a:p>
            <a:r>
              <a:rPr lang="en-US" sz="1600">
                <a:latin typeface="Comic Sans MS" pitchFamily="66" charset="0"/>
              </a:rPr>
              <a:t>More Fat</a:t>
            </a:r>
            <a:endParaRPr lang="en-US">
              <a:latin typeface="Calibri" pitchFamily="34" charset="0"/>
            </a:endParaRPr>
          </a:p>
        </p:txBody>
      </p:sp>
      <p:sp>
        <p:nvSpPr>
          <p:cNvPr id="32778" name="Rectangle 12"/>
          <p:cNvSpPr>
            <a:spLocks noChangeArrowheads="1"/>
          </p:cNvSpPr>
          <p:nvPr/>
        </p:nvSpPr>
        <p:spPr bwMode="auto">
          <a:xfrm>
            <a:off x="6096000" y="1600200"/>
            <a:ext cx="1828800" cy="1066800"/>
          </a:xfrm>
          <a:prstGeom prst="rect">
            <a:avLst/>
          </a:prstGeom>
          <a:solidFill>
            <a:srgbClr val="33CC33"/>
          </a:solidFill>
          <a:ln w="9525">
            <a:solidFill>
              <a:schemeClr val="tx1"/>
            </a:solidFill>
            <a:miter lim="800000"/>
            <a:headEnd/>
            <a:tailEnd/>
          </a:ln>
        </p:spPr>
        <p:txBody>
          <a:bodyPr wrap="none" anchor="ctr"/>
          <a:lstStyle/>
          <a:p>
            <a:r>
              <a:rPr lang="en-US" sz="1600">
                <a:latin typeface="Comic Sans MS" pitchFamily="66" charset="0"/>
              </a:rPr>
              <a:t>Less Marbled</a:t>
            </a:r>
          </a:p>
          <a:p>
            <a:endParaRPr lang="en-US" sz="1600">
              <a:latin typeface="Comic Sans MS" pitchFamily="66" charset="0"/>
            </a:endParaRPr>
          </a:p>
          <a:p>
            <a:r>
              <a:rPr lang="en-US" sz="1600">
                <a:latin typeface="Comic Sans MS" pitchFamily="66" charset="0"/>
              </a:rPr>
              <a:t>More Lean</a:t>
            </a:r>
            <a:endParaRPr lang="en-US">
              <a:latin typeface="Calibri" pitchFamily="34" charset="0"/>
            </a:endParaRPr>
          </a:p>
        </p:txBody>
      </p:sp>
    </p:spTree>
    <p:extLst>
      <p:ext uri="{BB962C8B-B14F-4D97-AF65-F5344CB8AC3E}">
        <p14:creationId xmlns:p14="http://schemas.microsoft.com/office/powerpoint/2010/main" val="5278826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46789">
                                            <p:txEl>
                                              <p:pRg st="0" end="0"/>
                                            </p:txEl>
                                          </p:spTgt>
                                        </p:tgtEl>
                                        <p:attrNameLst>
                                          <p:attrName>style.visibility</p:attrName>
                                        </p:attrNameLst>
                                      </p:cBhvr>
                                      <p:to>
                                        <p:strVal val="visible"/>
                                      </p:to>
                                    </p:set>
                                    <p:animEffect transition="in" filter="wipe(down)">
                                      <p:cBhvr>
                                        <p:cTn id="7" dur="500"/>
                                        <p:tgtEl>
                                          <p:spTgt spid="24678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46789">
                                            <p:txEl>
                                              <p:pRg st="7" end="7"/>
                                            </p:txEl>
                                          </p:spTgt>
                                        </p:tgtEl>
                                        <p:attrNameLst>
                                          <p:attrName>style.visibility</p:attrName>
                                        </p:attrNameLst>
                                      </p:cBhvr>
                                      <p:to>
                                        <p:strVal val="visible"/>
                                      </p:to>
                                    </p:set>
                                    <p:animEffect transition="in" filter="wipe(down)">
                                      <p:cBhvr>
                                        <p:cTn id="12" dur="500"/>
                                        <p:tgtEl>
                                          <p:spTgt spid="246789">
                                            <p:txEl>
                                              <p:pRg st="7" end="7"/>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46789">
                                            <p:txEl>
                                              <p:pRg st="8" end="8"/>
                                            </p:txEl>
                                          </p:spTgt>
                                        </p:tgtEl>
                                        <p:attrNameLst>
                                          <p:attrName>style.visibility</p:attrName>
                                        </p:attrNameLst>
                                      </p:cBhvr>
                                      <p:to>
                                        <p:strVal val="visible"/>
                                      </p:to>
                                    </p:set>
                                    <p:animEffect transition="in" filter="wipe(down)">
                                      <p:cBhvr>
                                        <p:cTn id="17" dur="500"/>
                                        <p:tgtEl>
                                          <p:spTgt spid="246789">
                                            <p:txEl>
                                              <p:pRg st="8" end="8"/>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46789">
                                            <p:txEl>
                                              <p:pRg st="9" end="9"/>
                                            </p:txEl>
                                          </p:spTgt>
                                        </p:tgtEl>
                                        <p:attrNameLst>
                                          <p:attrName>style.visibility</p:attrName>
                                        </p:attrNameLst>
                                      </p:cBhvr>
                                      <p:to>
                                        <p:strVal val="visible"/>
                                      </p:to>
                                    </p:set>
                                    <p:animEffect transition="in" filter="wipe(down)">
                                      <p:cBhvr>
                                        <p:cTn id="22" dur="500"/>
                                        <p:tgtEl>
                                          <p:spTgt spid="246789">
                                            <p:txEl>
                                              <p:pRg st="9" end="9"/>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46789">
                                            <p:txEl>
                                              <p:pRg st="10" end="10"/>
                                            </p:txEl>
                                          </p:spTgt>
                                        </p:tgtEl>
                                        <p:attrNameLst>
                                          <p:attrName>style.visibility</p:attrName>
                                        </p:attrNameLst>
                                      </p:cBhvr>
                                      <p:to>
                                        <p:strVal val="visible"/>
                                      </p:to>
                                    </p:set>
                                    <p:animEffect transition="in" filter="wipe(down)">
                                      <p:cBhvr>
                                        <p:cTn id="27" dur="500"/>
                                        <p:tgtEl>
                                          <p:spTgt spid="246789">
                                            <p:txEl>
                                              <p:pRg st="10" end="1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46789">
                                            <p:txEl>
                                              <p:pRg st="11" end="11"/>
                                            </p:txEl>
                                          </p:spTgt>
                                        </p:tgtEl>
                                        <p:attrNameLst>
                                          <p:attrName>style.visibility</p:attrName>
                                        </p:attrNameLst>
                                      </p:cBhvr>
                                      <p:to>
                                        <p:strVal val="visible"/>
                                      </p:to>
                                    </p:set>
                                    <p:animEffect transition="in" filter="wipe(down)">
                                      <p:cBhvr>
                                        <p:cTn id="32" dur="500"/>
                                        <p:tgtEl>
                                          <p:spTgt spid="24678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789"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pPr>
              <a:defRPr/>
            </a:pPr>
            <a:fld id="{D51FCBD6-C1EF-4A48-A2BB-68D6A40DAE98}" type="slidenum">
              <a:rPr lang="en-US"/>
              <a:pPr>
                <a:defRPr/>
              </a:pPr>
              <a:t>38</a:t>
            </a:fld>
            <a:endParaRPr lang="en-US"/>
          </a:p>
        </p:txBody>
      </p:sp>
      <p:sp>
        <p:nvSpPr>
          <p:cNvPr id="33794" name="Rectangle 2"/>
          <p:cNvSpPr>
            <a:spLocks noGrp="1" noChangeArrowheads="1"/>
          </p:cNvSpPr>
          <p:nvPr>
            <p:ph type="title"/>
          </p:nvPr>
        </p:nvSpPr>
        <p:spPr>
          <a:xfrm>
            <a:off x="2590800" y="274638"/>
            <a:ext cx="6096000" cy="1143000"/>
          </a:xfrm>
        </p:spPr>
        <p:txBody>
          <a:bodyPr/>
          <a:lstStyle/>
          <a:p>
            <a:r>
              <a:rPr lang="en-US" smtClean="0">
                <a:latin typeface="Arial" pitchFamily="34" charset="0"/>
                <a:cs typeface="Arial" pitchFamily="34" charset="0"/>
              </a:rPr>
              <a:t>Processed Meats</a:t>
            </a:r>
          </a:p>
        </p:txBody>
      </p:sp>
      <p:sp>
        <p:nvSpPr>
          <p:cNvPr id="106499" name="Rectangle 3"/>
          <p:cNvSpPr>
            <a:spLocks noGrp="1" noChangeArrowheads="1"/>
          </p:cNvSpPr>
          <p:nvPr>
            <p:ph type="body" idx="1"/>
          </p:nvPr>
        </p:nvSpPr>
        <p:spPr>
          <a:xfrm>
            <a:off x="412750" y="2438400"/>
            <a:ext cx="8458200" cy="3365500"/>
          </a:xfrm>
        </p:spPr>
        <p:txBody>
          <a:bodyPr rtlCol="0">
            <a:normAutofit fontScale="85000" lnSpcReduction="10000"/>
          </a:bodyPr>
          <a:lstStyle/>
          <a:p>
            <a:pPr fontAlgn="auto">
              <a:spcAft>
                <a:spcPts val="0"/>
              </a:spcAft>
              <a:defRPr/>
            </a:pPr>
            <a:r>
              <a:rPr lang="en-US" sz="3300" dirty="0">
                <a:latin typeface="Arial" pitchFamily="34" charset="0"/>
                <a:cs typeface="Arial" pitchFamily="34" charset="0"/>
              </a:rPr>
              <a:t>Limit these due to HIGH fat and sodium </a:t>
            </a:r>
            <a:r>
              <a:rPr lang="en-US" sz="3300" dirty="0" smtClean="0">
                <a:latin typeface="Arial" pitchFamily="34" charset="0"/>
                <a:cs typeface="Arial" pitchFamily="34" charset="0"/>
              </a:rPr>
              <a:t>content.</a:t>
            </a:r>
            <a:endParaRPr lang="en-US" sz="3300" dirty="0">
              <a:latin typeface="Arial" pitchFamily="34" charset="0"/>
              <a:cs typeface="Arial" pitchFamily="34" charset="0"/>
            </a:endParaRPr>
          </a:p>
          <a:p>
            <a:pPr fontAlgn="auto">
              <a:spcAft>
                <a:spcPts val="0"/>
              </a:spcAft>
              <a:defRPr/>
            </a:pPr>
            <a:r>
              <a:rPr lang="en-US" sz="3300" dirty="0">
                <a:latin typeface="Arial" pitchFamily="34" charset="0"/>
                <a:cs typeface="Arial" pitchFamily="34" charset="0"/>
              </a:rPr>
              <a:t>Choose </a:t>
            </a:r>
            <a:r>
              <a:rPr lang="en-US" sz="3300" dirty="0" smtClean="0">
                <a:latin typeface="Arial" pitchFamily="34" charset="0"/>
                <a:cs typeface="Arial" pitchFamily="34" charset="0"/>
              </a:rPr>
              <a:t>97% </a:t>
            </a:r>
            <a:r>
              <a:rPr lang="en-US" sz="3300" dirty="0">
                <a:latin typeface="Arial" pitchFamily="34" charset="0"/>
                <a:cs typeface="Arial" pitchFamily="34" charset="0"/>
              </a:rPr>
              <a:t>fat free versions for </a:t>
            </a:r>
            <a:r>
              <a:rPr lang="en-US" sz="3300" b="1" dirty="0">
                <a:latin typeface="Arial" pitchFamily="34" charset="0"/>
                <a:cs typeface="Arial" pitchFamily="34" charset="0"/>
              </a:rPr>
              <a:t>occasional</a:t>
            </a:r>
            <a:r>
              <a:rPr lang="en-US" sz="3300" dirty="0">
                <a:latin typeface="Arial" pitchFamily="34" charset="0"/>
                <a:cs typeface="Arial" pitchFamily="34" charset="0"/>
              </a:rPr>
              <a:t> use.</a:t>
            </a:r>
          </a:p>
          <a:p>
            <a:pPr fontAlgn="auto">
              <a:spcAft>
                <a:spcPts val="0"/>
              </a:spcAft>
              <a:defRPr/>
            </a:pPr>
            <a:endParaRPr lang="en-US" dirty="0">
              <a:latin typeface="Arial" pitchFamily="34" charset="0"/>
              <a:cs typeface="Arial" pitchFamily="34" charset="0"/>
            </a:endParaRPr>
          </a:p>
          <a:p>
            <a:pPr fontAlgn="auto">
              <a:spcAft>
                <a:spcPts val="0"/>
              </a:spcAft>
              <a:buFont typeface="Monotype Sorts" pitchFamily="2" charset="2"/>
              <a:buNone/>
              <a:defRPr/>
            </a:pPr>
            <a:r>
              <a:rPr lang="en-US" sz="3300" dirty="0">
                <a:latin typeface="Arial" pitchFamily="34" charset="0"/>
                <a:cs typeface="Arial" pitchFamily="34" charset="0"/>
              </a:rPr>
              <a:t>Bacon		Bologna</a:t>
            </a:r>
          </a:p>
          <a:p>
            <a:pPr fontAlgn="auto">
              <a:spcAft>
                <a:spcPts val="0"/>
              </a:spcAft>
              <a:buFont typeface="Monotype Sorts" pitchFamily="2" charset="2"/>
              <a:buNone/>
              <a:defRPr/>
            </a:pPr>
            <a:r>
              <a:rPr lang="en-US" sz="3300" dirty="0">
                <a:latin typeface="Arial" pitchFamily="34" charset="0"/>
                <a:cs typeface="Arial" pitchFamily="34" charset="0"/>
              </a:rPr>
              <a:t>Sausages		Salami</a:t>
            </a:r>
          </a:p>
          <a:p>
            <a:pPr fontAlgn="auto">
              <a:spcAft>
                <a:spcPts val="0"/>
              </a:spcAft>
              <a:buFont typeface="Monotype Sorts" pitchFamily="2" charset="2"/>
              <a:buNone/>
              <a:defRPr/>
            </a:pPr>
            <a:r>
              <a:rPr lang="en-US" sz="3300" dirty="0">
                <a:latin typeface="Arial" pitchFamily="34" charset="0"/>
                <a:cs typeface="Arial" pitchFamily="34" charset="0"/>
              </a:rPr>
              <a:t>Hot Dogs		Most cold cuts</a:t>
            </a:r>
          </a:p>
          <a:p>
            <a:pPr fontAlgn="auto">
              <a:spcAft>
                <a:spcPts val="0"/>
              </a:spcAft>
              <a:buFont typeface="Monotype Sorts" pitchFamily="2" charset="2"/>
              <a:buNone/>
              <a:defRPr/>
            </a:pPr>
            <a:r>
              <a:rPr lang="en-US" sz="3300" dirty="0">
                <a:latin typeface="Arial" pitchFamily="34" charset="0"/>
                <a:cs typeface="Arial" pitchFamily="34" charset="0"/>
              </a:rPr>
              <a:t>Hot links		Most canned chili &amp; </a:t>
            </a:r>
            <a:r>
              <a:rPr lang="en-US" sz="3300" dirty="0" smtClean="0">
                <a:latin typeface="Arial" pitchFamily="34" charset="0"/>
                <a:cs typeface="Arial" pitchFamily="34" charset="0"/>
              </a:rPr>
              <a:t>stew</a:t>
            </a:r>
            <a:endParaRPr lang="en-US" sz="3300" dirty="0">
              <a:latin typeface="Arial" pitchFamily="34" charset="0"/>
              <a:cs typeface="Arial" pitchFamily="34" charset="0"/>
            </a:endParaRPr>
          </a:p>
        </p:txBody>
      </p:sp>
      <p:pic>
        <p:nvPicPr>
          <p:cNvPr id="33796" name="Picture 13" descr="deli_me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8" y="198438"/>
            <a:ext cx="2843212" cy="185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43987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8" descr="eggs.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
            <a:ext cx="213995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8" name="Title 2"/>
          <p:cNvSpPr>
            <a:spLocks noGrp="1"/>
          </p:cNvSpPr>
          <p:nvPr>
            <p:ph type="title"/>
          </p:nvPr>
        </p:nvSpPr>
        <p:spPr>
          <a:xfrm>
            <a:off x="457200" y="0"/>
            <a:ext cx="8229600" cy="1143000"/>
          </a:xfrm>
        </p:spPr>
        <p:txBody>
          <a:bodyPr/>
          <a:lstStyle/>
          <a:p>
            <a:r>
              <a:rPr lang="en-US" smtClean="0"/>
              <a:t>Eggs and Milk</a:t>
            </a:r>
          </a:p>
        </p:txBody>
      </p:sp>
      <p:sp>
        <p:nvSpPr>
          <p:cNvPr id="34819" name="Content Placeholder 4"/>
          <p:cNvSpPr>
            <a:spLocks noGrp="1"/>
          </p:cNvSpPr>
          <p:nvPr>
            <p:ph sz="half" idx="2"/>
          </p:nvPr>
        </p:nvSpPr>
        <p:spPr>
          <a:xfrm>
            <a:off x="304800" y="1676400"/>
            <a:ext cx="4192588" cy="4876800"/>
          </a:xfrm>
        </p:spPr>
        <p:txBody>
          <a:bodyPr/>
          <a:lstStyle/>
          <a:p>
            <a:r>
              <a:rPr lang="en-US" sz="3600" b="1" smtClean="0">
                <a:solidFill>
                  <a:srgbClr val="C00000"/>
                </a:solidFill>
                <a:latin typeface="Arial" pitchFamily="34" charset="0"/>
              </a:rPr>
              <a:t>Eggs are OK!</a:t>
            </a:r>
          </a:p>
          <a:p>
            <a:pPr>
              <a:buFont typeface="Arial" pitchFamily="34" charset="0"/>
              <a:buNone/>
            </a:pPr>
            <a:r>
              <a:rPr lang="en-US" sz="3200" b="1" smtClean="0">
                <a:solidFill>
                  <a:srgbClr val="C00000"/>
                </a:solidFill>
                <a:latin typeface="Arial" pitchFamily="34" charset="0"/>
              </a:rPr>
              <a:t>       7 per week</a:t>
            </a:r>
          </a:p>
          <a:p>
            <a:pPr>
              <a:buFont typeface="Arial" pitchFamily="34" charset="0"/>
              <a:buNone/>
            </a:pPr>
            <a:r>
              <a:rPr lang="en-US" sz="2800" smtClean="0">
                <a:solidFill>
                  <a:srgbClr val="FF0000"/>
                </a:solidFill>
                <a:latin typeface="Arial" pitchFamily="34" charset="0"/>
              </a:rPr>
              <a:t>Limit :</a:t>
            </a:r>
          </a:p>
          <a:p>
            <a:r>
              <a:rPr lang="en-US" sz="2800" u="sng" smtClean="0">
                <a:solidFill>
                  <a:srgbClr val="FF0000"/>
                </a:solidFill>
                <a:latin typeface="Arial" pitchFamily="34" charset="0"/>
              </a:rPr>
              <a:t>High-fat side dishes </a:t>
            </a:r>
            <a:r>
              <a:rPr lang="en-US" sz="2800" smtClean="0">
                <a:solidFill>
                  <a:srgbClr val="FF0000"/>
                </a:solidFill>
                <a:latin typeface="Arial" pitchFamily="34" charset="0"/>
              </a:rPr>
              <a:t>like bacon, sausage, and fried hash browns</a:t>
            </a:r>
          </a:p>
          <a:p>
            <a:r>
              <a:rPr lang="en-US" sz="2800" u="sng" smtClean="0">
                <a:solidFill>
                  <a:srgbClr val="FF0000"/>
                </a:solidFill>
                <a:latin typeface="Arial" pitchFamily="34" charset="0"/>
              </a:rPr>
              <a:t>High-carb dishes</a:t>
            </a:r>
            <a:r>
              <a:rPr lang="en-US" sz="2800" smtClean="0">
                <a:solidFill>
                  <a:srgbClr val="FF0000"/>
                </a:solidFill>
                <a:latin typeface="Arial" pitchFamily="34" charset="0"/>
              </a:rPr>
              <a:t> like pancakes, syrup, and donuts at breakfast</a:t>
            </a:r>
          </a:p>
          <a:p>
            <a:endParaRPr lang="en-US" smtClean="0"/>
          </a:p>
        </p:txBody>
      </p:sp>
      <p:sp>
        <p:nvSpPr>
          <p:cNvPr id="34820" name="Content Placeholder 6"/>
          <p:cNvSpPr>
            <a:spLocks noGrp="1"/>
          </p:cNvSpPr>
          <p:nvPr>
            <p:ph sz="quarter" idx="4"/>
          </p:nvPr>
        </p:nvSpPr>
        <p:spPr>
          <a:xfrm>
            <a:off x="4645025" y="1371600"/>
            <a:ext cx="4270375" cy="5257800"/>
          </a:xfrm>
          <a:solidFill>
            <a:srgbClr val="BDDEFF"/>
          </a:solidFill>
        </p:spPr>
        <p:txBody>
          <a:bodyPr/>
          <a:lstStyle/>
          <a:p>
            <a:pPr lvl="1">
              <a:buFont typeface="Arial" pitchFamily="34" charset="0"/>
              <a:buNone/>
            </a:pPr>
            <a:r>
              <a:rPr lang="en-US" sz="3200" smtClean="0">
                <a:latin typeface="Arial" pitchFamily="34" charset="0"/>
              </a:rPr>
              <a:t>Milk</a:t>
            </a:r>
          </a:p>
          <a:p>
            <a:pPr lvl="1"/>
            <a:r>
              <a:rPr lang="en-US" smtClean="0">
                <a:latin typeface="Arial" pitchFamily="34" charset="0"/>
              </a:rPr>
              <a:t>Whole		4.5% fat</a:t>
            </a:r>
          </a:p>
          <a:p>
            <a:pPr lvl="1"/>
            <a:r>
              <a:rPr lang="en-US" smtClean="0">
                <a:latin typeface="Arial" pitchFamily="34" charset="0"/>
              </a:rPr>
              <a:t>Reduced fat 	2.0% fat</a:t>
            </a:r>
          </a:p>
          <a:p>
            <a:pPr lvl="1"/>
            <a:r>
              <a:rPr lang="en-US" smtClean="0">
                <a:latin typeface="Arial" pitchFamily="34" charset="0"/>
              </a:rPr>
              <a:t>Low fat		1.0% fat</a:t>
            </a:r>
          </a:p>
          <a:p>
            <a:pPr lvl="1"/>
            <a:r>
              <a:rPr lang="en-US" smtClean="0">
                <a:latin typeface="Arial" pitchFamily="34" charset="0"/>
              </a:rPr>
              <a:t>Nonfat (skim)	  0     fat</a:t>
            </a:r>
          </a:p>
          <a:p>
            <a:pPr lvl="1">
              <a:buFont typeface="Arial" pitchFamily="34" charset="0"/>
              <a:buNone/>
            </a:pPr>
            <a:endParaRPr lang="en-US" smtClean="0">
              <a:latin typeface="Arial" pitchFamily="34" charset="0"/>
            </a:endParaRPr>
          </a:p>
          <a:p>
            <a:pPr>
              <a:buFont typeface="Arial" pitchFamily="34" charset="0"/>
              <a:buNone/>
            </a:pPr>
            <a:r>
              <a:rPr lang="en-US" smtClean="0">
                <a:latin typeface="Arial" pitchFamily="34" charset="0"/>
              </a:rPr>
              <a:t>Choose reduced-fat 1% or fat-free products. </a:t>
            </a:r>
          </a:p>
          <a:p>
            <a:pPr>
              <a:buFont typeface="Arial" pitchFamily="34" charset="0"/>
              <a:buNone/>
            </a:pPr>
            <a:r>
              <a:rPr lang="en-US" smtClean="0">
                <a:latin typeface="Arial" pitchFamily="34" charset="0"/>
              </a:rPr>
              <a:t>Try moving down slowly. Your taste buds will adjust!</a:t>
            </a:r>
          </a:p>
          <a:p>
            <a:pPr>
              <a:buFont typeface="Arial" pitchFamily="34" charset="0"/>
              <a:buNone/>
            </a:pPr>
            <a:r>
              <a:rPr lang="en-US" smtClean="0">
                <a:latin typeface="Arial" pitchFamily="34" charset="0"/>
              </a:rPr>
              <a:t>Flavored milk such as chocolate has higher carb (sugar) content.</a:t>
            </a:r>
          </a:p>
          <a:p>
            <a:pPr>
              <a:buFont typeface="Arial" pitchFamily="34" charset="0"/>
              <a:buNone/>
            </a:pPr>
            <a:endParaRPr lang="en-US" smtClean="0">
              <a:latin typeface="Arial" pitchFamily="34" charset="0"/>
            </a:endParaRPr>
          </a:p>
          <a:p>
            <a:pPr lvl="1">
              <a:buFont typeface="Arial" pitchFamily="34" charset="0"/>
              <a:buNone/>
            </a:pPr>
            <a:endParaRPr lang="en-US" sz="2800" smtClean="0">
              <a:latin typeface="Arial" pitchFamily="34" charset="0"/>
            </a:endParaRPr>
          </a:p>
          <a:p>
            <a:endParaRPr lang="en-US" smtClean="0"/>
          </a:p>
        </p:txBody>
      </p:sp>
      <p:sp>
        <p:nvSpPr>
          <p:cNvPr id="2" name="Slide Number Placeholder 1"/>
          <p:cNvSpPr>
            <a:spLocks noGrp="1"/>
          </p:cNvSpPr>
          <p:nvPr>
            <p:ph type="sldNum" sz="quarter" idx="12"/>
          </p:nvPr>
        </p:nvSpPr>
        <p:spPr/>
        <p:txBody>
          <a:bodyPr/>
          <a:lstStyle/>
          <a:p>
            <a:pPr>
              <a:defRPr/>
            </a:pPr>
            <a:fld id="{DE910778-EFF4-4EAF-AF4A-0C0EA169D365}" type="slidenum">
              <a:rPr lang="en-US"/>
              <a:pPr>
                <a:defRPr/>
              </a:pPr>
              <a:t>39</a:t>
            </a:fld>
            <a:endParaRPr lang="en-US" dirty="0"/>
          </a:p>
        </p:txBody>
      </p:sp>
      <p:sp>
        <p:nvSpPr>
          <p:cNvPr id="34822" name="AutoShape 6"/>
          <p:cNvSpPr>
            <a:spLocks noChangeArrowheads="1"/>
          </p:cNvSpPr>
          <p:nvPr/>
        </p:nvSpPr>
        <p:spPr bwMode="auto">
          <a:xfrm>
            <a:off x="8458200" y="1981200"/>
            <a:ext cx="457200" cy="1295400"/>
          </a:xfrm>
          <a:prstGeom prst="downArrow">
            <a:avLst>
              <a:gd name="adj1" fmla="val 50000"/>
              <a:gd name="adj2" fmla="val 62504"/>
            </a:avLst>
          </a:prstGeom>
          <a:solidFill>
            <a:srgbClr val="009900"/>
          </a:solidFill>
          <a:ln w="9525">
            <a:solidFill>
              <a:schemeClr val="tx1"/>
            </a:solidFill>
            <a:miter lim="800000"/>
            <a:headEnd/>
            <a:tailEnd/>
          </a:ln>
        </p:spPr>
        <p:txBody>
          <a:bodyPr wrap="none" anchor="ctr"/>
          <a:lstStyle/>
          <a:p>
            <a:endParaRPr lang="en-US">
              <a:latin typeface="Calibri" pitchFamily="34" charset="0"/>
            </a:endParaRPr>
          </a:p>
        </p:txBody>
      </p:sp>
      <p:pic>
        <p:nvPicPr>
          <p:cNvPr id="34823" name="Picture 8" descr="MCj0198660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5200" y="228600"/>
            <a:ext cx="1600200" cy="130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90226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Arrow Connector 61"/>
          <p:cNvCxnSpPr>
            <a:stCxn id="33" idx="1"/>
          </p:cNvCxnSpPr>
          <p:nvPr/>
        </p:nvCxnSpPr>
        <p:spPr>
          <a:xfrm flipH="1">
            <a:off x="3810000" y="5493490"/>
            <a:ext cx="1741695" cy="0"/>
          </a:xfrm>
          <a:prstGeom prst="straightConnector1">
            <a:avLst/>
          </a:prstGeom>
          <a:ln w="57150" cmpd="sng">
            <a:headEnd type="none" w="med" len="med"/>
            <a:tailEnd type="triangle" w="med" len="med"/>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1031" name="Straight Arrow Connector 1030"/>
          <p:cNvCxnSpPr>
            <a:stCxn id="32" idx="1"/>
          </p:cNvCxnSpPr>
          <p:nvPr/>
        </p:nvCxnSpPr>
        <p:spPr>
          <a:xfrm flipH="1">
            <a:off x="3284790" y="4610958"/>
            <a:ext cx="2266905" cy="0"/>
          </a:xfrm>
          <a:prstGeom prst="straightConnector1">
            <a:avLst/>
          </a:prstGeom>
          <a:ln w="57150" cmpd="sng">
            <a:headEnd type="none" w="med" len="med"/>
            <a:tailEnd type="triangle" w="med" len="med"/>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1036" name="Straight Arrow Connector 1035"/>
          <p:cNvCxnSpPr>
            <a:stCxn id="27" idx="1"/>
          </p:cNvCxnSpPr>
          <p:nvPr/>
        </p:nvCxnSpPr>
        <p:spPr>
          <a:xfrm flipH="1">
            <a:off x="3284790" y="3773724"/>
            <a:ext cx="2266905" cy="0"/>
          </a:xfrm>
          <a:prstGeom prst="straightConnector1">
            <a:avLst/>
          </a:prstGeom>
          <a:ln w="57150" cmpd="sng">
            <a:headEnd type="none" w="med" len="med"/>
            <a:tailEnd type="triangle" w="med" len="med"/>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1042" name="Straight Arrow Connector 1041"/>
          <p:cNvCxnSpPr>
            <a:stCxn id="26" idx="1"/>
          </p:cNvCxnSpPr>
          <p:nvPr/>
        </p:nvCxnSpPr>
        <p:spPr>
          <a:xfrm flipH="1">
            <a:off x="3284790" y="2625299"/>
            <a:ext cx="2266905" cy="0"/>
          </a:xfrm>
          <a:prstGeom prst="straightConnector1">
            <a:avLst/>
          </a:prstGeom>
          <a:ln w="57150" cmpd="sng">
            <a:solidFill>
              <a:schemeClr val="tx1"/>
            </a:solidFill>
            <a:headEnd type="none" w="med" len="med"/>
            <a:tailEnd type="triangle" w="med" len="med"/>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sp>
        <p:nvSpPr>
          <p:cNvPr id="3" name="Title 2"/>
          <p:cNvSpPr>
            <a:spLocks noGrp="1"/>
          </p:cNvSpPr>
          <p:nvPr>
            <p:ph type="title"/>
          </p:nvPr>
        </p:nvSpPr>
        <p:spPr/>
        <p:txBody>
          <a:bodyPr>
            <a:normAutofit/>
          </a:bodyPr>
          <a:lstStyle/>
          <a:p>
            <a:pPr algn="ctr"/>
            <a:r>
              <a:rPr lang="en-US" sz="3600" dirty="0" smtClean="0"/>
              <a:t>How is HFCS made?</a:t>
            </a:r>
            <a:endParaRPr lang="en-US" sz="3600" dirty="0"/>
          </a:p>
        </p:txBody>
      </p:sp>
      <p:cxnSp>
        <p:nvCxnSpPr>
          <p:cNvPr id="45" name="Straight Arrow Connector 44"/>
          <p:cNvCxnSpPr/>
          <p:nvPr/>
        </p:nvCxnSpPr>
        <p:spPr>
          <a:xfrm>
            <a:off x="3243663" y="3601470"/>
            <a:ext cx="1" cy="380871"/>
          </a:xfrm>
          <a:prstGeom prst="straightConnector1">
            <a:avLst/>
          </a:prstGeom>
          <a:ln w="57150">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3243663" y="4444006"/>
            <a:ext cx="1" cy="333905"/>
          </a:xfrm>
          <a:prstGeom prst="straightConnector1">
            <a:avLst/>
          </a:prstGeom>
          <a:ln w="57150">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25" idx="2"/>
            <a:endCxn id="31" idx="0"/>
          </p:cNvCxnSpPr>
          <p:nvPr/>
        </p:nvCxnSpPr>
        <p:spPr>
          <a:xfrm>
            <a:off x="3243663" y="5085688"/>
            <a:ext cx="794136" cy="784689"/>
          </a:xfrm>
          <a:prstGeom prst="straightConnector1">
            <a:avLst/>
          </a:prstGeom>
          <a:ln w="38100">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25" idx="2"/>
            <a:endCxn id="31" idx="0"/>
          </p:cNvCxnSpPr>
          <p:nvPr/>
        </p:nvCxnSpPr>
        <p:spPr>
          <a:xfrm>
            <a:off x="3243663" y="5085688"/>
            <a:ext cx="794136" cy="784689"/>
          </a:xfrm>
          <a:prstGeom prst="straightConnector1">
            <a:avLst/>
          </a:prstGeom>
          <a:ln w="57150">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25" idx="2"/>
            <a:endCxn id="30" idx="0"/>
          </p:cNvCxnSpPr>
          <p:nvPr/>
        </p:nvCxnSpPr>
        <p:spPr>
          <a:xfrm flipH="1">
            <a:off x="1783044" y="5085688"/>
            <a:ext cx="1460619" cy="760511"/>
          </a:xfrm>
          <a:prstGeom prst="straightConnector1">
            <a:avLst/>
          </a:prstGeom>
          <a:ln w="57150">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52" name="Rectangle 1051"/>
          <p:cNvSpPr/>
          <p:nvPr/>
        </p:nvSpPr>
        <p:spPr>
          <a:xfrm>
            <a:off x="3640731" y="6400800"/>
            <a:ext cx="2648974" cy="304800"/>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v</a:t>
            </a:r>
            <a:r>
              <a:rPr lang="en-US" sz="1400" dirty="0" smtClean="0"/>
              <a:t>cnwosu.blogspot.com</a:t>
            </a:r>
            <a:endParaRPr lang="en-US" sz="1400" dirty="0"/>
          </a:p>
        </p:txBody>
      </p:sp>
      <p:sp>
        <p:nvSpPr>
          <p:cNvPr id="26" name="TextBox 25"/>
          <p:cNvSpPr txBox="1"/>
          <p:nvPr/>
        </p:nvSpPr>
        <p:spPr>
          <a:xfrm>
            <a:off x="5551695" y="2209800"/>
            <a:ext cx="1034753" cy="830997"/>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smtClean="0"/>
              <a:t>Heat</a:t>
            </a:r>
          </a:p>
          <a:p>
            <a:r>
              <a:rPr lang="en-US" sz="1200" dirty="0" smtClean="0"/>
              <a:t>Chemicals</a:t>
            </a:r>
          </a:p>
          <a:p>
            <a:r>
              <a:rPr lang="el-GR" sz="1200" dirty="0" smtClean="0"/>
              <a:t>α</a:t>
            </a:r>
            <a:r>
              <a:rPr lang="en-US" sz="1200" dirty="0" smtClean="0"/>
              <a:t>- and </a:t>
            </a:r>
            <a:r>
              <a:rPr lang="el-GR" sz="1200" dirty="0" smtClean="0"/>
              <a:t>β</a:t>
            </a:r>
            <a:r>
              <a:rPr lang="en-US" sz="1200" dirty="0" smtClean="0"/>
              <a:t>-Amylase</a:t>
            </a:r>
            <a:endParaRPr lang="en-US" sz="1200" dirty="0"/>
          </a:p>
        </p:txBody>
      </p:sp>
      <p:sp>
        <p:nvSpPr>
          <p:cNvPr id="27" name="TextBox 26"/>
          <p:cNvSpPr txBox="1"/>
          <p:nvPr/>
        </p:nvSpPr>
        <p:spPr>
          <a:xfrm>
            <a:off x="5551695" y="3296670"/>
            <a:ext cx="2438400" cy="954107"/>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smtClean="0"/>
              <a:t>Heat</a:t>
            </a:r>
          </a:p>
          <a:p>
            <a:r>
              <a:rPr lang="en-US" sz="1400" dirty="0" smtClean="0"/>
              <a:t>Chemicals</a:t>
            </a:r>
          </a:p>
          <a:p>
            <a:r>
              <a:rPr lang="en-US" sz="1400" dirty="0" err="1" smtClean="0"/>
              <a:t>Glucoamylase</a:t>
            </a:r>
            <a:r>
              <a:rPr lang="en-US" sz="1400" dirty="0" smtClean="0"/>
              <a:t> </a:t>
            </a:r>
          </a:p>
          <a:p>
            <a:r>
              <a:rPr lang="en-US" sz="1400" dirty="0" smtClean="0"/>
              <a:t>a.k.a. </a:t>
            </a:r>
            <a:r>
              <a:rPr lang="en-US" sz="1400" dirty="0" err="1" smtClean="0"/>
              <a:t>amyloglucosidase</a:t>
            </a:r>
            <a:endParaRPr lang="en-US" sz="1400" dirty="0" smtClean="0"/>
          </a:p>
        </p:txBody>
      </p:sp>
      <p:sp>
        <p:nvSpPr>
          <p:cNvPr id="32" name="TextBox 31"/>
          <p:cNvSpPr txBox="1"/>
          <p:nvPr/>
        </p:nvSpPr>
        <p:spPr>
          <a:xfrm>
            <a:off x="5551695" y="4349348"/>
            <a:ext cx="1981200" cy="523220"/>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smtClean="0"/>
              <a:t>Glucose </a:t>
            </a:r>
            <a:r>
              <a:rPr lang="en-US" sz="1400" dirty="0" err="1" smtClean="0"/>
              <a:t>Isomerase</a:t>
            </a:r>
            <a:r>
              <a:rPr lang="en-US" sz="1400" dirty="0" smtClean="0"/>
              <a:t>: Column immobilized</a:t>
            </a:r>
          </a:p>
        </p:txBody>
      </p:sp>
      <p:sp>
        <p:nvSpPr>
          <p:cNvPr id="33" name="TextBox 32"/>
          <p:cNvSpPr txBox="1"/>
          <p:nvPr/>
        </p:nvSpPr>
        <p:spPr>
          <a:xfrm>
            <a:off x="5551695" y="5231880"/>
            <a:ext cx="1441390" cy="523220"/>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smtClean="0"/>
              <a:t>Blending with Glucose Syrup</a:t>
            </a:r>
            <a:endParaRPr lang="en-US" sz="1400" dirty="0"/>
          </a:p>
        </p:txBody>
      </p:sp>
      <p:cxnSp>
        <p:nvCxnSpPr>
          <p:cNvPr id="100" name="Straight Arrow Connector 99"/>
          <p:cNvCxnSpPr>
            <a:stCxn id="6" idx="2"/>
            <a:endCxn id="21" idx="0"/>
          </p:cNvCxnSpPr>
          <p:nvPr/>
        </p:nvCxnSpPr>
        <p:spPr>
          <a:xfrm>
            <a:off x="3243663" y="2362200"/>
            <a:ext cx="0" cy="629670"/>
          </a:xfrm>
          <a:prstGeom prst="straightConnector1">
            <a:avLst/>
          </a:prstGeom>
          <a:ln w="57150">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500713" y="1295400"/>
            <a:ext cx="1485900" cy="1066800"/>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Corn Starch consisting of Amylose and Amylopectin</a:t>
            </a:r>
            <a:endParaRPr lang="en-US" sz="1400" dirty="0"/>
          </a:p>
        </p:txBody>
      </p:sp>
      <p:sp>
        <p:nvSpPr>
          <p:cNvPr id="21" name="Rectangle 20"/>
          <p:cNvSpPr/>
          <p:nvPr/>
        </p:nvSpPr>
        <p:spPr>
          <a:xfrm>
            <a:off x="2481663" y="2991870"/>
            <a:ext cx="1524000" cy="609600"/>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err="1" smtClean="0"/>
              <a:t>Dextrins</a:t>
            </a:r>
            <a:r>
              <a:rPr lang="en-US" sz="1400" dirty="0" smtClean="0"/>
              <a:t> and </a:t>
            </a:r>
            <a:r>
              <a:rPr lang="en-US" sz="1400" dirty="0" err="1" smtClean="0"/>
              <a:t>Maltodextrins</a:t>
            </a:r>
            <a:endParaRPr lang="en-US" sz="1400" dirty="0"/>
          </a:p>
        </p:txBody>
      </p:sp>
      <p:sp>
        <p:nvSpPr>
          <p:cNvPr id="24" name="TextBox 23"/>
          <p:cNvSpPr txBox="1"/>
          <p:nvPr/>
        </p:nvSpPr>
        <p:spPr>
          <a:xfrm>
            <a:off x="2421932" y="3982341"/>
            <a:ext cx="1643463" cy="461665"/>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smtClean="0"/>
              <a:t>Glucose syrup a.k.a.: Corn syrup</a:t>
            </a:r>
            <a:endParaRPr lang="en-US" sz="1200" dirty="0"/>
          </a:p>
        </p:txBody>
      </p:sp>
      <p:sp>
        <p:nvSpPr>
          <p:cNvPr id="25" name="TextBox 24"/>
          <p:cNvSpPr txBox="1"/>
          <p:nvPr/>
        </p:nvSpPr>
        <p:spPr>
          <a:xfrm>
            <a:off x="2506944" y="4777911"/>
            <a:ext cx="1473438" cy="307777"/>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400" dirty="0" smtClean="0"/>
              <a:t>HFCS-90</a:t>
            </a:r>
            <a:endParaRPr lang="en-US" sz="1400" dirty="0"/>
          </a:p>
        </p:txBody>
      </p:sp>
      <p:sp>
        <p:nvSpPr>
          <p:cNvPr id="30" name="TextBox 29"/>
          <p:cNvSpPr txBox="1"/>
          <p:nvPr/>
        </p:nvSpPr>
        <p:spPr>
          <a:xfrm>
            <a:off x="1059144" y="5846199"/>
            <a:ext cx="1447800" cy="307777"/>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400" dirty="0" smtClean="0"/>
              <a:t>HFCS-55 </a:t>
            </a:r>
            <a:endParaRPr lang="en-US" sz="1400" dirty="0"/>
          </a:p>
        </p:txBody>
      </p:sp>
      <p:sp>
        <p:nvSpPr>
          <p:cNvPr id="31" name="TextBox 30"/>
          <p:cNvSpPr txBox="1"/>
          <p:nvPr/>
        </p:nvSpPr>
        <p:spPr>
          <a:xfrm>
            <a:off x="3284790" y="5870377"/>
            <a:ext cx="1506018" cy="307777"/>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400" dirty="0" smtClean="0"/>
              <a:t>HFCS-42</a:t>
            </a:r>
            <a:endParaRPr lang="en-US" sz="1400" dirty="0"/>
          </a:p>
        </p:txBody>
      </p:sp>
    </p:spTree>
    <p:extLst>
      <p:ext uri="{BB962C8B-B14F-4D97-AF65-F5344CB8AC3E}">
        <p14:creationId xmlns:p14="http://schemas.microsoft.com/office/powerpoint/2010/main" val="233601693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a:xfrm>
            <a:off x="2514600" y="381000"/>
            <a:ext cx="5527675" cy="893763"/>
          </a:xfrm>
        </p:spPr>
        <p:txBody>
          <a:bodyPr/>
          <a:lstStyle/>
          <a:p>
            <a:r>
              <a:rPr lang="en-US" smtClean="0">
                <a:latin typeface="Arial" pitchFamily="34" charset="0"/>
                <a:cs typeface="Arial" pitchFamily="34" charset="0"/>
              </a:rPr>
              <a:t>Salt (Sodium)</a:t>
            </a:r>
          </a:p>
        </p:txBody>
      </p:sp>
      <p:sp>
        <p:nvSpPr>
          <p:cNvPr id="163843" name="Rectangle 3"/>
          <p:cNvSpPr>
            <a:spLocks noGrp="1" noChangeArrowheads="1"/>
          </p:cNvSpPr>
          <p:nvPr>
            <p:ph type="body" sz="half" idx="1"/>
          </p:nvPr>
        </p:nvSpPr>
        <p:spPr>
          <a:xfrm>
            <a:off x="685800" y="1752600"/>
            <a:ext cx="8153400" cy="5105400"/>
          </a:xfrm>
        </p:spPr>
        <p:txBody>
          <a:bodyPr rtlCol="0">
            <a:normAutofit lnSpcReduction="10000"/>
          </a:bodyPr>
          <a:lstStyle/>
          <a:p>
            <a:pPr fontAlgn="auto">
              <a:spcAft>
                <a:spcPts val="0"/>
              </a:spcAft>
              <a:buClr>
                <a:schemeClr val="tx1"/>
              </a:buClr>
              <a:defRPr/>
            </a:pPr>
            <a:r>
              <a:rPr lang="en-US" sz="2800" dirty="0">
                <a:latin typeface="Arial" pitchFamily="34" charset="0"/>
                <a:cs typeface="Arial" pitchFamily="34" charset="0"/>
              </a:rPr>
              <a:t>Do not use salt at the table.</a:t>
            </a:r>
          </a:p>
          <a:p>
            <a:pPr fontAlgn="auto">
              <a:spcAft>
                <a:spcPts val="0"/>
              </a:spcAft>
              <a:buClr>
                <a:schemeClr val="tx1"/>
              </a:buClr>
              <a:defRPr/>
            </a:pPr>
            <a:r>
              <a:rPr lang="en-US" sz="2800" dirty="0">
                <a:latin typeface="Arial" pitchFamily="34" charset="0"/>
                <a:cs typeface="Arial" pitchFamily="34" charset="0"/>
              </a:rPr>
              <a:t>When cooking - cut salt by half.</a:t>
            </a:r>
          </a:p>
          <a:p>
            <a:pPr fontAlgn="auto">
              <a:spcAft>
                <a:spcPts val="0"/>
              </a:spcAft>
              <a:buClr>
                <a:schemeClr val="tx1"/>
              </a:buClr>
              <a:defRPr/>
            </a:pPr>
            <a:r>
              <a:rPr lang="en-US" sz="2800" dirty="0">
                <a:latin typeface="Arial" pitchFamily="34" charset="0"/>
                <a:cs typeface="Arial" pitchFamily="34" charset="0"/>
              </a:rPr>
              <a:t>Use fresh, frozen or low-sodium canned vegetables.</a:t>
            </a:r>
          </a:p>
          <a:p>
            <a:pPr fontAlgn="auto">
              <a:spcAft>
                <a:spcPts val="0"/>
              </a:spcAft>
              <a:buClr>
                <a:schemeClr val="tx1"/>
              </a:buClr>
              <a:defRPr/>
            </a:pPr>
            <a:r>
              <a:rPr lang="en-US" sz="2800" dirty="0">
                <a:latin typeface="Arial" pitchFamily="34" charset="0"/>
                <a:cs typeface="Arial" pitchFamily="34" charset="0"/>
              </a:rPr>
              <a:t>Avoid processed meats &amp; convenience foods.</a:t>
            </a:r>
          </a:p>
          <a:p>
            <a:pPr fontAlgn="auto">
              <a:spcAft>
                <a:spcPts val="0"/>
              </a:spcAft>
              <a:buClr>
                <a:schemeClr val="tx1"/>
              </a:buClr>
              <a:defRPr/>
            </a:pPr>
            <a:r>
              <a:rPr lang="en-US" sz="2800" dirty="0">
                <a:latin typeface="Arial" pitchFamily="34" charset="0"/>
                <a:cs typeface="Arial" pitchFamily="34" charset="0"/>
              </a:rPr>
              <a:t>Cut back on sodium, not on flavor - use herbs and spices to add flavor. </a:t>
            </a:r>
            <a:endParaRPr lang="en-US" sz="2800" dirty="0" smtClean="0">
              <a:latin typeface="Arial" pitchFamily="34" charset="0"/>
              <a:cs typeface="Arial" pitchFamily="34" charset="0"/>
            </a:endParaRPr>
          </a:p>
          <a:p>
            <a:pPr fontAlgn="auto">
              <a:spcAft>
                <a:spcPts val="0"/>
              </a:spcAft>
              <a:buClr>
                <a:schemeClr val="tx1"/>
              </a:buClr>
              <a:defRPr/>
            </a:pPr>
            <a:r>
              <a:rPr lang="en-US" sz="2800" dirty="0" smtClean="0">
                <a:latin typeface="Arial" pitchFamily="34" charset="0"/>
                <a:cs typeface="Arial" pitchFamily="34" charset="0"/>
              </a:rPr>
              <a:t>Sea salt is not low sodium.</a:t>
            </a:r>
            <a:endParaRPr lang="en-US" sz="2800" dirty="0">
              <a:latin typeface="Arial" pitchFamily="34" charset="0"/>
              <a:cs typeface="Arial" pitchFamily="34" charset="0"/>
            </a:endParaRPr>
          </a:p>
          <a:p>
            <a:pPr fontAlgn="auto">
              <a:spcAft>
                <a:spcPts val="0"/>
              </a:spcAft>
              <a:buClr>
                <a:schemeClr val="tx1"/>
              </a:buClr>
              <a:defRPr/>
            </a:pPr>
            <a:r>
              <a:rPr lang="en-US" sz="2800" dirty="0">
                <a:latin typeface="Arial" pitchFamily="34" charset="0"/>
                <a:cs typeface="Arial" pitchFamily="34" charset="0"/>
              </a:rPr>
              <a:t>Avoid salted snack foods - such as pretzels, crackers and potato chips</a:t>
            </a:r>
            <a:r>
              <a:rPr lang="en-US" sz="2800" dirty="0" smtClean="0">
                <a:latin typeface="Arial" pitchFamily="34" charset="0"/>
                <a:cs typeface="Arial" pitchFamily="34" charset="0"/>
              </a:rPr>
              <a:t>. Use unsalted instead.</a:t>
            </a:r>
            <a:endParaRPr lang="en-US" sz="2800" dirty="0">
              <a:latin typeface="Arial" pitchFamily="34" charset="0"/>
              <a:cs typeface="Arial" pitchFamily="34" charset="0"/>
            </a:endParaRPr>
          </a:p>
          <a:p>
            <a:pPr fontAlgn="auto">
              <a:spcAft>
                <a:spcPts val="0"/>
              </a:spcAft>
              <a:buClr>
                <a:schemeClr val="tx1"/>
              </a:buClr>
              <a:defRPr/>
            </a:pPr>
            <a:endParaRPr lang="en-US" sz="2800" dirty="0"/>
          </a:p>
        </p:txBody>
      </p:sp>
      <p:sp>
        <p:nvSpPr>
          <p:cNvPr id="35843" name="Text Box 4"/>
          <p:cNvSpPr txBox="1">
            <a:spLocks noChangeArrowheads="1"/>
          </p:cNvSpPr>
          <p:nvPr/>
        </p:nvSpPr>
        <p:spPr bwMode="auto">
          <a:xfrm>
            <a:off x="6477000" y="3810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spcBef>
                <a:spcPct val="50000"/>
              </a:spcBef>
            </a:pPr>
            <a:endParaRPr kumimoji="1" lang="en-US" sz="2400">
              <a:latin typeface="Times New Roman" pitchFamily="18" charset="0"/>
            </a:endParaRPr>
          </a:p>
        </p:txBody>
      </p:sp>
      <p:pic>
        <p:nvPicPr>
          <p:cNvPr id="35844" name="Picture 5" descr="j0296940"/>
          <p:cNvPicPr>
            <a:picLocks noGrp="1" noChangeAspect="1" noChangeArrowheads="1" noCrop="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7239000" y="304800"/>
            <a:ext cx="1352550" cy="1524000"/>
          </a:xfrm>
        </p:spPr>
      </p:pic>
      <p:pic>
        <p:nvPicPr>
          <p:cNvPr id="35845" name="Picture 6" descr="blood pressu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304800"/>
            <a:ext cx="1635125"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12105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Salt (sodium) continued</a:t>
            </a:r>
            <a:endParaRPr lang="en-US" dirty="0"/>
          </a:p>
        </p:txBody>
      </p:sp>
      <p:sp>
        <p:nvSpPr>
          <p:cNvPr id="6" name="Content Placeholder 5"/>
          <p:cNvSpPr>
            <a:spLocks noGrp="1"/>
          </p:cNvSpPr>
          <p:nvPr>
            <p:ph idx="1"/>
          </p:nvPr>
        </p:nvSpPr>
        <p:spPr/>
        <p:style>
          <a:lnRef idx="2">
            <a:schemeClr val="accent3"/>
          </a:lnRef>
          <a:fillRef idx="1">
            <a:schemeClr val="lt1"/>
          </a:fillRef>
          <a:effectRef idx="0">
            <a:schemeClr val="accent3"/>
          </a:effectRef>
          <a:fontRef idx="minor">
            <a:schemeClr val="dk1"/>
          </a:fontRef>
        </p:style>
        <p:txBody>
          <a:bodyPr>
            <a:normAutofit/>
          </a:bodyPr>
          <a:lstStyle/>
          <a:p>
            <a:r>
              <a:rPr lang="en-US" dirty="0" smtClean="0"/>
              <a:t>Reduce daily sodium to less than </a:t>
            </a:r>
            <a:r>
              <a:rPr lang="en-US" u="sng" dirty="0" smtClean="0"/>
              <a:t>2,300 mg </a:t>
            </a:r>
            <a:r>
              <a:rPr lang="en-US" dirty="0" smtClean="0"/>
              <a:t>and further reduce to </a:t>
            </a:r>
            <a:r>
              <a:rPr lang="en-US" u="sng" dirty="0" smtClean="0"/>
              <a:t>1,500 mg </a:t>
            </a:r>
            <a:r>
              <a:rPr lang="en-US" dirty="0" smtClean="0"/>
              <a:t>in persons who are 51 and older and those of any age who have hypertension, diabetes, or chronic kidney disease.</a:t>
            </a:r>
          </a:p>
          <a:p>
            <a:endParaRPr lang="en-US" dirty="0"/>
          </a:p>
        </p:txBody>
      </p:sp>
      <p:sp>
        <p:nvSpPr>
          <p:cNvPr id="9" name="Rectangle 8"/>
          <p:cNvSpPr/>
          <p:nvPr/>
        </p:nvSpPr>
        <p:spPr>
          <a:xfrm>
            <a:off x="2209800" y="4173583"/>
            <a:ext cx="4800600"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1/4 teaspoon salt = 600 mg sodium</a:t>
            </a:r>
          </a:p>
          <a:p>
            <a:pPr algn="ctr"/>
            <a:r>
              <a:rPr lang="en-US" sz="2000" b="1" dirty="0">
                <a:solidFill>
                  <a:schemeClr val="tx1"/>
                </a:solidFill>
              </a:rPr>
              <a:t>1/2 teaspoon salt = 1,200 mg sodium</a:t>
            </a:r>
          </a:p>
          <a:p>
            <a:pPr algn="ctr"/>
            <a:r>
              <a:rPr lang="en-US" sz="2000" b="1" dirty="0">
                <a:solidFill>
                  <a:schemeClr val="tx1"/>
                </a:solidFill>
              </a:rPr>
              <a:t>3/4 teaspoon salt = 1,800 mg sodium</a:t>
            </a:r>
          </a:p>
          <a:p>
            <a:pPr algn="ctr"/>
            <a:r>
              <a:rPr lang="en-US" sz="2000" b="1" dirty="0">
                <a:solidFill>
                  <a:schemeClr val="tx1"/>
                </a:solidFill>
              </a:rPr>
              <a:t>1 teaspoon salt = 2,400 mg sodium</a:t>
            </a:r>
          </a:p>
          <a:p>
            <a:pPr algn="ctr"/>
            <a:endParaRPr lang="en-US" dirty="0"/>
          </a:p>
        </p:txBody>
      </p:sp>
    </p:spTree>
    <p:extLst>
      <p:ext uri="{BB962C8B-B14F-4D97-AF65-F5344CB8AC3E}">
        <p14:creationId xmlns:p14="http://schemas.microsoft.com/office/powerpoint/2010/main" val="13575158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6"/>
          <p:cNvSpPr>
            <a:spLocks noGrp="1"/>
          </p:cNvSpPr>
          <p:nvPr>
            <p:ph type="sldNum" sz="quarter" idx="12"/>
          </p:nvPr>
        </p:nvSpPr>
        <p:spPr/>
        <p:txBody>
          <a:bodyPr/>
          <a:lstStyle/>
          <a:p>
            <a:pPr>
              <a:defRPr/>
            </a:pPr>
            <a:fld id="{262C63CE-A60E-4FCA-A56F-52BEF25F909E}" type="slidenum">
              <a:rPr lang="en-US"/>
              <a:pPr>
                <a:defRPr/>
              </a:pPr>
              <a:t>42</a:t>
            </a:fld>
            <a:endParaRPr lang="en-US"/>
          </a:p>
        </p:txBody>
      </p:sp>
      <p:sp>
        <p:nvSpPr>
          <p:cNvPr id="3076" name="Rectangle 3"/>
          <p:cNvSpPr>
            <a:spLocks noGrp="1" noChangeArrowheads="1"/>
          </p:cNvSpPr>
          <p:nvPr>
            <p:ph type="body" sz="half" idx="1"/>
          </p:nvPr>
        </p:nvSpPr>
        <p:spPr/>
        <p:txBody>
          <a:bodyPr/>
          <a:lstStyle/>
          <a:p>
            <a:r>
              <a:rPr lang="en-US" sz="2400" smtClean="0">
                <a:hlinkClick r:id="rId3" action="ppaction://hlinkpres?slideindex=1&amp;slidetitle="/>
              </a:rPr>
              <a:t>C:\Documents and Settings\vhactxvanicj\Desktop\CV Workbook Nutrition Jan 2006.ppt</a:t>
            </a:r>
            <a:endParaRPr lang="en-US" sz="2400" smtClean="0"/>
          </a:p>
        </p:txBody>
      </p:sp>
      <p:graphicFrame>
        <p:nvGraphicFramePr>
          <p:cNvPr id="3074" name="Object 2"/>
          <p:cNvGraphicFramePr>
            <a:graphicFrameLocks noGrp="1" noChangeAspect="1"/>
          </p:cNvGraphicFramePr>
          <p:nvPr>
            <p:ph sz="half" idx="2"/>
          </p:nvPr>
        </p:nvGraphicFramePr>
        <p:xfrm>
          <a:off x="152400" y="0"/>
          <a:ext cx="8991600" cy="6742113"/>
        </p:xfrm>
        <a:graphic>
          <a:graphicData uri="http://schemas.openxmlformats.org/presentationml/2006/ole">
            <mc:AlternateContent xmlns:mc="http://schemas.openxmlformats.org/markup-compatibility/2006">
              <mc:Choice xmlns:v="urn:schemas-microsoft-com:vml" Requires="v">
                <p:oleObj spid="_x0000_s3086" name="Presentation" r:id="rId4" imgW="4542970" imgH="3406202" progId="PowerPoint.Show.8">
                  <p:embed/>
                </p:oleObj>
              </mc:Choice>
              <mc:Fallback>
                <p:oleObj name="Presentation" r:id="rId4" imgW="4542970" imgH="3406202" progId="PowerPoint.Show.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0"/>
                        <a:ext cx="8991600" cy="674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Oval 4"/>
          <p:cNvSpPr>
            <a:spLocks noChangeArrowheads="1"/>
          </p:cNvSpPr>
          <p:nvPr/>
        </p:nvSpPr>
        <p:spPr bwMode="auto">
          <a:xfrm>
            <a:off x="5867400" y="2133600"/>
            <a:ext cx="304800" cy="304800"/>
          </a:xfrm>
          <a:prstGeom prst="ellipse">
            <a:avLst/>
          </a:prstGeom>
          <a:solidFill>
            <a:schemeClr val="accent1">
              <a:alpha val="0"/>
            </a:schemeClr>
          </a:solidFill>
          <a:ln w="15875" algn="ctr">
            <a:solidFill>
              <a:srgbClr val="C00000"/>
            </a:solidFill>
            <a:round/>
            <a:headEnd/>
            <a:tailEnd/>
          </a:ln>
        </p:spPr>
        <p:txBody>
          <a:bodyPr/>
          <a:lstStyle/>
          <a:p>
            <a:pPr algn="ctr" eaLnBrk="0" hangingPunct="0"/>
            <a:endParaRPr kumimoji="1" lang="en-US" sz="2400">
              <a:latin typeface="Times New Roman" pitchFamily="18" charset="0"/>
            </a:endParaRPr>
          </a:p>
        </p:txBody>
      </p:sp>
      <p:sp>
        <p:nvSpPr>
          <p:cNvPr id="6" name="Oval 5"/>
          <p:cNvSpPr>
            <a:spLocks noChangeArrowheads="1"/>
          </p:cNvSpPr>
          <p:nvPr/>
        </p:nvSpPr>
        <p:spPr bwMode="auto">
          <a:xfrm>
            <a:off x="4114800" y="2743200"/>
            <a:ext cx="304800" cy="304800"/>
          </a:xfrm>
          <a:prstGeom prst="ellipse">
            <a:avLst/>
          </a:prstGeom>
          <a:solidFill>
            <a:schemeClr val="accent1">
              <a:alpha val="0"/>
            </a:schemeClr>
          </a:solidFill>
          <a:ln w="15875" algn="ctr">
            <a:solidFill>
              <a:srgbClr val="C00000"/>
            </a:solidFill>
            <a:round/>
            <a:headEnd/>
            <a:tailEnd/>
          </a:ln>
        </p:spPr>
        <p:txBody>
          <a:bodyPr/>
          <a:lstStyle/>
          <a:p>
            <a:pPr algn="ctr" eaLnBrk="0" hangingPunct="0"/>
            <a:endParaRPr kumimoji="1" lang="en-US" sz="2400">
              <a:latin typeface="Times New Roman" pitchFamily="18" charset="0"/>
            </a:endParaRPr>
          </a:p>
        </p:txBody>
      </p:sp>
      <p:sp>
        <p:nvSpPr>
          <p:cNvPr id="7" name="Oval 6"/>
          <p:cNvSpPr>
            <a:spLocks noChangeArrowheads="1"/>
          </p:cNvSpPr>
          <p:nvPr/>
        </p:nvSpPr>
        <p:spPr bwMode="auto">
          <a:xfrm>
            <a:off x="3581400" y="3276600"/>
            <a:ext cx="609600" cy="304800"/>
          </a:xfrm>
          <a:prstGeom prst="ellipse">
            <a:avLst/>
          </a:prstGeom>
          <a:solidFill>
            <a:schemeClr val="accent1">
              <a:alpha val="0"/>
            </a:schemeClr>
          </a:solidFill>
          <a:ln w="15875" algn="ctr">
            <a:solidFill>
              <a:srgbClr val="C00000"/>
            </a:solidFill>
            <a:round/>
            <a:headEnd/>
            <a:tailEnd/>
          </a:ln>
        </p:spPr>
        <p:txBody>
          <a:bodyPr/>
          <a:lstStyle/>
          <a:p>
            <a:pPr algn="ctr" eaLnBrk="0" hangingPunct="0"/>
            <a:endParaRPr kumimoji="1" lang="en-US" sz="2400">
              <a:latin typeface="Times New Roman" pitchFamily="18" charset="0"/>
            </a:endParaRPr>
          </a:p>
        </p:txBody>
      </p:sp>
      <p:sp>
        <p:nvSpPr>
          <p:cNvPr id="8" name="Oval 7"/>
          <p:cNvSpPr>
            <a:spLocks noChangeArrowheads="1"/>
          </p:cNvSpPr>
          <p:nvPr/>
        </p:nvSpPr>
        <p:spPr bwMode="auto">
          <a:xfrm>
            <a:off x="4343400" y="1752600"/>
            <a:ext cx="152400" cy="228600"/>
          </a:xfrm>
          <a:prstGeom prst="ellipse">
            <a:avLst/>
          </a:prstGeom>
          <a:solidFill>
            <a:schemeClr val="accent1">
              <a:alpha val="0"/>
            </a:schemeClr>
          </a:solidFill>
          <a:ln w="15875" algn="ctr">
            <a:solidFill>
              <a:srgbClr val="C00000"/>
            </a:solidFill>
            <a:round/>
            <a:headEnd/>
            <a:tailEnd/>
          </a:ln>
        </p:spPr>
        <p:txBody>
          <a:bodyPr/>
          <a:lstStyle/>
          <a:p>
            <a:pPr algn="ctr" eaLnBrk="0" hangingPunct="0"/>
            <a:endParaRPr kumimoji="1" lang="en-US" sz="2400">
              <a:latin typeface="Times New Roman" pitchFamily="18" charset="0"/>
            </a:endParaRPr>
          </a:p>
        </p:txBody>
      </p:sp>
    </p:spTree>
    <p:extLst>
      <p:ext uri="{BB962C8B-B14F-4D97-AF65-F5344CB8AC3E}">
        <p14:creationId xmlns:p14="http://schemas.microsoft.com/office/powerpoint/2010/main" val="42334858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mph" presetSubtype="0" fill="hold" grpId="0" nodeType="clickEffect">
                                  <p:stCondLst>
                                    <p:cond delay="0"/>
                                  </p:stCondLst>
                                  <p:childTnLst>
                                    <p:animRot by="21600000">
                                      <p:cBhvr>
                                        <p:cTn id="6" dur="2000" fill="hold"/>
                                        <p:tgtEl>
                                          <p:spTgt spid="8"/>
                                        </p:tgtEl>
                                        <p:attrNameLst>
                                          <p:attrName>r</p:attrName>
                                        </p:attrNameLst>
                                      </p:cBhvr>
                                    </p:animRot>
                                  </p:childTnLst>
                                </p:cTn>
                              </p:par>
                            </p:childTnLst>
                          </p:cTn>
                        </p:par>
                      </p:childTnLst>
                    </p:cTn>
                  </p:par>
                  <p:par>
                    <p:cTn id="7" fill="hold" nodeType="clickPar">
                      <p:stCondLst>
                        <p:cond delay="indefinite"/>
                      </p:stCondLst>
                      <p:childTnLst>
                        <p:par>
                          <p:cTn id="8" fill="hold" nodeType="withGroup">
                            <p:stCondLst>
                              <p:cond delay="0"/>
                            </p:stCondLst>
                            <p:childTnLst>
                              <p:par>
                                <p:cTn id="9" presetID="8" presetClass="emph" presetSubtype="0" fill="hold" grpId="0" nodeType="clickEffect">
                                  <p:stCondLst>
                                    <p:cond delay="0"/>
                                  </p:stCondLst>
                                  <p:childTnLst>
                                    <p:animRot by="21600000">
                                      <p:cBhvr>
                                        <p:cTn id="10" dur="2000" fill="hold"/>
                                        <p:tgtEl>
                                          <p:spTgt spid="5"/>
                                        </p:tgtEl>
                                        <p:attrNameLst>
                                          <p:attrName>r</p:attrName>
                                        </p:attrNameLst>
                                      </p:cBhvr>
                                    </p:animRot>
                                  </p:childTnLst>
                                </p:cTn>
                              </p:par>
                            </p:childTnLst>
                          </p:cTn>
                        </p:par>
                      </p:childTnLst>
                    </p:cTn>
                  </p:par>
                  <p:par>
                    <p:cTn id="11" fill="hold" nodeType="clickPar">
                      <p:stCondLst>
                        <p:cond delay="indefinite"/>
                      </p:stCondLst>
                      <p:childTnLst>
                        <p:par>
                          <p:cTn id="12" fill="hold" nodeType="withGroup">
                            <p:stCondLst>
                              <p:cond delay="0"/>
                            </p:stCondLst>
                            <p:childTnLst>
                              <p:par>
                                <p:cTn id="13" presetID="8" presetClass="emph" presetSubtype="0" fill="hold" grpId="0" nodeType="clickEffect">
                                  <p:stCondLst>
                                    <p:cond delay="0"/>
                                  </p:stCondLst>
                                  <p:childTnLst>
                                    <p:animRot by="21600000">
                                      <p:cBhvr>
                                        <p:cTn id="14" dur="2000" fill="hold"/>
                                        <p:tgtEl>
                                          <p:spTgt spid="6"/>
                                        </p:tgtEl>
                                        <p:attrNameLst>
                                          <p:attrName>r</p:attrName>
                                        </p:attrNameLst>
                                      </p:cBhvr>
                                    </p:animRot>
                                  </p:childTnLst>
                                </p:cTn>
                              </p:par>
                            </p:childTnLst>
                          </p:cTn>
                        </p:par>
                      </p:childTnLst>
                    </p:cTn>
                  </p:par>
                  <p:par>
                    <p:cTn id="15" fill="hold" nodeType="clickPar">
                      <p:stCondLst>
                        <p:cond delay="indefinite"/>
                      </p:stCondLst>
                      <p:childTnLst>
                        <p:par>
                          <p:cTn id="16" fill="hold" nodeType="withGroup">
                            <p:stCondLst>
                              <p:cond delay="0"/>
                            </p:stCondLst>
                            <p:childTnLst>
                              <p:par>
                                <p:cTn id="17" presetID="8" presetClass="emph" presetSubtype="0" fill="hold" grpId="0" nodeType="clickEffect">
                                  <p:stCondLst>
                                    <p:cond delay="0"/>
                                  </p:stCondLst>
                                  <p:childTnLst>
                                    <p:animRot by="21600000">
                                      <p:cBhvr>
                                        <p:cTn id="18" dur="2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1600200" y="152400"/>
            <a:ext cx="6324600" cy="746125"/>
          </a:xfrm>
          <a:solidFill>
            <a:schemeClr val="bg1"/>
          </a:solidFill>
        </p:spPr>
        <p:txBody>
          <a:bodyPr rtlCol="0">
            <a:normAutofit fontScale="90000"/>
          </a:bodyPr>
          <a:lstStyle/>
          <a:p>
            <a:pPr fontAlgn="auto">
              <a:spcAft>
                <a:spcPts val="0"/>
              </a:spcAft>
              <a:defRPr/>
            </a:pPr>
            <a:r>
              <a:rPr lang="en-US" b="1" dirty="0" smtClean="0">
                <a:solidFill>
                  <a:schemeClr val="accent1">
                    <a:tint val="88000"/>
                    <a:satMod val="150000"/>
                  </a:schemeClr>
                </a:solidFill>
              </a:rPr>
              <a:t>Cut the Fat and Calories</a:t>
            </a:r>
          </a:p>
        </p:txBody>
      </p:sp>
      <p:pic>
        <p:nvPicPr>
          <p:cNvPr id="38914" name="Picture 5" descr="http://healthnews.ediets.com/wp-content/uploads/2010/08/healthy-hot-do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3352800"/>
            <a:ext cx="18446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915" name="Group 14"/>
          <p:cNvGrpSpPr>
            <a:grpSpLocks/>
          </p:cNvGrpSpPr>
          <p:nvPr/>
        </p:nvGrpSpPr>
        <p:grpSpPr bwMode="auto">
          <a:xfrm>
            <a:off x="0" y="1295400"/>
            <a:ext cx="3581400" cy="5257800"/>
            <a:chOff x="381000" y="1600200"/>
            <a:chExt cx="2895600" cy="4782705"/>
          </a:xfrm>
        </p:grpSpPr>
        <p:pic>
          <p:nvPicPr>
            <p:cNvPr id="38922" name="Picture 9" descr="http://quitehealthy.com/nutrition-facts/food-labels/labelL11401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00200"/>
              <a:ext cx="2895600" cy="478270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1" name="Oval 10"/>
            <p:cNvSpPr/>
            <p:nvPr/>
          </p:nvSpPr>
          <p:spPr>
            <a:xfrm>
              <a:off x="1143405" y="2895516"/>
              <a:ext cx="456930" cy="2281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12" name="Oval 11"/>
            <p:cNvSpPr/>
            <p:nvPr/>
          </p:nvSpPr>
          <p:spPr>
            <a:xfrm>
              <a:off x="1066395" y="2437751"/>
              <a:ext cx="458214" cy="2296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grpSp>
      <p:grpSp>
        <p:nvGrpSpPr>
          <p:cNvPr id="38916" name="Group 15"/>
          <p:cNvGrpSpPr>
            <a:grpSpLocks/>
          </p:cNvGrpSpPr>
          <p:nvPr/>
        </p:nvGrpSpPr>
        <p:grpSpPr bwMode="auto">
          <a:xfrm>
            <a:off x="5562600" y="1295400"/>
            <a:ext cx="3429000" cy="5334000"/>
            <a:chOff x="5867400" y="1600200"/>
            <a:chExt cx="2971800" cy="4800600"/>
          </a:xfrm>
        </p:grpSpPr>
        <p:pic>
          <p:nvPicPr>
            <p:cNvPr id="38919" name="Picture 11" descr="http://www.quitehealthy.com/nutrition-facts/food-labels/labelL154781.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1600200"/>
              <a:ext cx="2971800" cy="4800600"/>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sp>
          <p:nvSpPr>
            <p:cNvPr id="13" name="Oval 12"/>
            <p:cNvSpPr/>
            <p:nvPr/>
          </p:nvSpPr>
          <p:spPr>
            <a:xfrm>
              <a:off x="6537431" y="2450307"/>
              <a:ext cx="379730" cy="22002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14" name="Oval 13"/>
            <p:cNvSpPr/>
            <p:nvPr/>
          </p:nvSpPr>
          <p:spPr>
            <a:xfrm>
              <a:off x="6602095" y="2870359"/>
              <a:ext cx="484293" cy="2543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grpSp>
      <p:sp>
        <p:nvSpPr>
          <p:cNvPr id="38917" name="TextBox 14"/>
          <p:cNvSpPr txBox="1">
            <a:spLocks noChangeArrowheads="1"/>
          </p:cNvSpPr>
          <p:nvPr/>
        </p:nvSpPr>
        <p:spPr bwMode="auto">
          <a:xfrm>
            <a:off x="762000" y="838200"/>
            <a:ext cx="2133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t>Hotdog #1</a:t>
            </a:r>
          </a:p>
        </p:txBody>
      </p:sp>
      <p:sp>
        <p:nvSpPr>
          <p:cNvPr id="38918" name="TextBox 15"/>
          <p:cNvSpPr txBox="1">
            <a:spLocks noChangeArrowheads="1"/>
          </p:cNvSpPr>
          <p:nvPr/>
        </p:nvSpPr>
        <p:spPr bwMode="auto">
          <a:xfrm>
            <a:off x="6019800" y="914400"/>
            <a:ext cx="2133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t>Hotdog #2</a:t>
            </a:r>
          </a:p>
        </p:txBody>
      </p:sp>
    </p:spTree>
    <p:extLst>
      <p:ext uri="{BB962C8B-B14F-4D97-AF65-F5344CB8AC3E}">
        <p14:creationId xmlns:p14="http://schemas.microsoft.com/office/powerpoint/2010/main" val="3262511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3048000" y="304800"/>
            <a:ext cx="4876800" cy="1143000"/>
          </a:xfrm>
          <a:solidFill>
            <a:srgbClr val="FFFFFF"/>
          </a:solidFill>
          <a:ln w="57150">
            <a:solidFill>
              <a:srgbClr val="FF0000"/>
            </a:solidFill>
            <a:miter lim="800000"/>
            <a:headEnd/>
            <a:tailEnd/>
          </a:ln>
        </p:spPr>
        <p:txBody>
          <a:bodyPr/>
          <a:lstStyle/>
          <a:p>
            <a:r>
              <a:rPr lang="en-US" smtClean="0">
                <a:latin typeface="Arial" pitchFamily="34" charset="0"/>
                <a:cs typeface="Arial" pitchFamily="34" charset="0"/>
              </a:rPr>
              <a:t>Eating Out</a:t>
            </a:r>
          </a:p>
        </p:txBody>
      </p:sp>
      <p:sp>
        <p:nvSpPr>
          <p:cNvPr id="4100" name="Rectangle 3"/>
          <p:cNvSpPr>
            <a:spLocks noGrp="1" noChangeArrowheads="1"/>
          </p:cNvSpPr>
          <p:nvPr>
            <p:ph type="body" idx="1"/>
          </p:nvPr>
        </p:nvSpPr>
        <p:spPr>
          <a:xfrm>
            <a:off x="457200" y="1752600"/>
            <a:ext cx="8001000" cy="4648200"/>
          </a:xfrm>
          <a:solidFill>
            <a:srgbClr val="FFFFFF"/>
          </a:solidFill>
          <a:ln w="57150">
            <a:solidFill>
              <a:srgbClr val="FF0000"/>
            </a:solidFill>
            <a:miter lim="800000"/>
            <a:headEnd/>
            <a:tailEnd/>
          </a:ln>
        </p:spPr>
        <p:txBody>
          <a:bodyPr/>
          <a:lstStyle/>
          <a:p>
            <a:pPr>
              <a:buClr>
                <a:schemeClr val="tx1"/>
              </a:buClr>
            </a:pPr>
            <a:r>
              <a:rPr lang="en-US" sz="2800" dirty="0" smtClean="0">
                <a:latin typeface="Arial" pitchFamily="34" charset="0"/>
                <a:cs typeface="Arial" pitchFamily="34" charset="0"/>
              </a:rPr>
              <a:t>Use restraint at “all you can eat” buffets.</a:t>
            </a:r>
          </a:p>
          <a:p>
            <a:pPr>
              <a:buClr>
                <a:schemeClr val="tx1"/>
              </a:buClr>
            </a:pPr>
            <a:r>
              <a:rPr lang="en-US" sz="2800" dirty="0" smtClean="0">
                <a:latin typeface="Arial" pitchFamily="34" charset="0"/>
                <a:cs typeface="Arial" pitchFamily="34" charset="0"/>
              </a:rPr>
              <a:t>Limit restaurant eating to twice a week.</a:t>
            </a:r>
          </a:p>
          <a:p>
            <a:pPr>
              <a:buClr>
                <a:schemeClr val="tx1"/>
              </a:buClr>
            </a:pPr>
            <a:r>
              <a:rPr lang="en-US" sz="2800" dirty="0" smtClean="0">
                <a:latin typeface="Arial" pitchFamily="34" charset="0"/>
                <a:cs typeface="Arial" pitchFamily="34" charset="0"/>
              </a:rPr>
              <a:t>Split the meal with someone.</a:t>
            </a:r>
          </a:p>
          <a:p>
            <a:pPr>
              <a:buClr>
                <a:schemeClr val="tx1"/>
              </a:buClr>
            </a:pPr>
            <a:r>
              <a:rPr lang="en-US" sz="2800" dirty="0" smtClean="0">
                <a:latin typeface="Arial" pitchFamily="34" charset="0"/>
                <a:cs typeface="Arial" pitchFamily="34" charset="0"/>
              </a:rPr>
              <a:t>Take part of it home for another meal.</a:t>
            </a:r>
          </a:p>
          <a:p>
            <a:pPr>
              <a:buClr>
                <a:schemeClr val="tx1"/>
              </a:buClr>
            </a:pPr>
            <a:r>
              <a:rPr lang="en-US" sz="2800" dirty="0" smtClean="0">
                <a:latin typeface="Arial" pitchFamily="34" charset="0"/>
                <a:cs typeface="Arial" pitchFamily="34" charset="0"/>
              </a:rPr>
              <a:t>Ask for sauce, dressings, gravies on the side; use a small amount.</a:t>
            </a:r>
          </a:p>
          <a:p>
            <a:pPr>
              <a:buClr>
                <a:schemeClr val="tx1"/>
              </a:buClr>
            </a:pPr>
            <a:r>
              <a:rPr lang="en-US" sz="2800" dirty="0" smtClean="0">
                <a:latin typeface="Arial" pitchFamily="34" charset="0"/>
                <a:cs typeface="Arial" pitchFamily="34" charset="0"/>
              </a:rPr>
              <a:t>Choose wisely at salad bars.</a:t>
            </a:r>
          </a:p>
          <a:p>
            <a:pPr>
              <a:buClr>
                <a:schemeClr val="tx1"/>
              </a:buClr>
            </a:pPr>
            <a:r>
              <a:rPr lang="en-US" sz="2800" dirty="0" smtClean="0">
                <a:latin typeface="Arial" pitchFamily="34" charset="0"/>
                <a:cs typeface="Arial" pitchFamily="34" charset="0"/>
              </a:rPr>
              <a:t>Order less fried food.</a:t>
            </a:r>
          </a:p>
          <a:p>
            <a:pPr>
              <a:buClr>
                <a:schemeClr val="tx1"/>
              </a:buClr>
            </a:pPr>
            <a:r>
              <a:rPr lang="en-US" sz="2800" dirty="0" smtClean="0">
                <a:latin typeface="Arial" pitchFamily="34" charset="0"/>
                <a:cs typeface="Arial" pitchFamily="34" charset="0"/>
              </a:rPr>
              <a:t>Order water as your drink.</a:t>
            </a:r>
          </a:p>
          <a:p>
            <a:pPr>
              <a:buClr>
                <a:schemeClr val="tx1"/>
              </a:buClr>
              <a:buFontTx/>
              <a:buNone/>
            </a:pPr>
            <a:endParaRPr lang="en-US" sz="2800" dirty="0" smtClean="0"/>
          </a:p>
        </p:txBody>
      </p:sp>
      <p:graphicFrame>
        <p:nvGraphicFramePr>
          <p:cNvPr id="4098" name="Object 2"/>
          <p:cNvGraphicFramePr>
            <a:graphicFrameLocks noChangeAspect="1"/>
          </p:cNvGraphicFramePr>
          <p:nvPr/>
        </p:nvGraphicFramePr>
        <p:xfrm>
          <a:off x="6705600" y="4357688"/>
          <a:ext cx="1752600" cy="2500312"/>
        </p:xfrm>
        <a:graphic>
          <a:graphicData uri="http://schemas.openxmlformats.org/presentationml/2006/ole">
            <mc:AlternateContent xmlns:mc="http://schemas.openxmlformats.org/markup-compatibility/2006">
              <mc:Choice xmlns:v="urn:schemas-microsoft-com:vml" Requires="v">
                <p:oleObj spid="_x0000_s4111" name="Clip" r:id="rId3" imgW="821880" imgH="1171800" progId="">
                  <p:embed/>
                </p:oleObj>
              </mc:Choice>
              <mc:Fallback>
                <p:oleObj name="Clip" r:id="rId3" imgW="821880" imgH="11718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4357688"/>
                        <a:ext cx="1752600" cy="2500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101" name="Picture 5" descr="j008926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1000" y="0"/>
            <a:ext cx="2060575"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7859365"/>
      </p:ext>
    </p:extLst>
  </p:cSld>
  <p:clrMapOvr>
    <a:masterClrMapping/>
  </p:clrMapOvr>
  <p:transition advTm="8797"/>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5" name="Picture 8" descr="hamburger.jpg"/>
          <p:cNvPicPr>
            <a:picLocks noChangeAspect="1"/>
          </p:cNvPicPr>
          <p:nvPr/>
        </p:nvPicPr>
        <p:blipFill>
          <a:blip r:embed="rId2">
            <a:lum bright="8000"/>
            <a:extLst>
              <a:ext uri="{28A0092B-C50C-407E-A947-70E740481C1C}">
                <a14:useLocalDpi xmlns:a14="http://schemas.microsoft.com/office/drawing/2010/main" val="0"/>
              </a:ext>
            </a:extLst>
          </a:blip>
          <a:srcRect/>
          <a:stretch>
            <a:fillRect/>
          </a:stretch>
        </p:blipFill>
        <p:spPr bwMode="auto">
          <a:xfrm>
            <a:off x="381000" y="4267200"/>
            <a:ext cx="3333750"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6" name="Title 1"/>
          <p:cNvSpPr>
            <a:spLocks noGrp="1"/>
          </p:cNvSpPr>
          <p:nvPr>
            <p:ph type="title"/>
          </p:nvPr>
        </p:nvSpPr>
        <p:spPr>
          <a:xfrm>
            <a:off x="1066800" y="304800"/>
            <a:ext cx="7772400" cy="1143000"/>
          </a:xfrm>
        </p:spPr>
        <p:txBody>
          <a:bodyPr/>
          <a:lstStyle/>
          <a:p>
            <a:r>
              <a:rPr lang="en-US" smtClean="0">
                <a:latin typeface="Arial" pitchFamily="34" charset="0"/>
                <a:cs typeface="Arial" pitchFamily="34" charset="0"/>
              </a:rPr>
              <a:t>Beware of Portions!</a:t>
            </a:r>
          </a:p>
        </p:txBody>
      </p:sp>
      <p:pic>
        <p:nvPicPr>
          <p:cNvPr id="41987" name="Content Placeholder 4" descr="ribeye steak.jpg"/>
          <p:cNvPicPr>
            <a:picLocks noGrp="1" noChangeAspect="1"/>
          </p:cNvPicPr>
          <p:nvPr>
            <p:ph idx="1"/>
          </p:nvPr>
        </p:nvPicPr>
        <p:blipFill>
          <a:blip r:embed="rId3">
            <a:lum bright="8000"/>
            <a:extLst>
              <a:ext uri="{28A0092B-C50C-407E-A947-70E740481C1C}">
                <a14:useLocalDpi xmlns:a14="http://schemas.microsoft.com/office/drawing/2010/main" val="0"/>
              </a:ext>
            </a:extLst>
          </a:blip>
          <a:srcRect/>
          <a:stretch>
            <a:fillRect/>
          </a:stretch>
        </p:blipFill>
        <p:spPr>
          <a:xfrm>
            <a:off x="4343400" y="1676400"/>
            <a:ext cx="4445000" cy="2895600"/>
          </a:xfrm>
        </p:spPr>
      </p:pic>
      <p:sp>
        <p:nvSpPr>
          <p:cNvPr id="4" name="Slide Number Placeholder 3"/>
          <p:cNvSpPr>
            <a:spLocks noGrp="1"/>
          </p:cNvSpPr>
          <p:nvPr>
            <p:ph type="sldNum" sz="quarter" idx="12"/>
          </p:nvPr>
        </p:nvSpPr>
        <p:spPr/>
        <p:txBody>
          <a:bodyPr/>
          <a:lstStyle/>
          <a:p>
            <a:pPr>
              <a:defRPr/>
            </a:pPr>
            <a:fld id="{FB310F13-018E-4B55-991D-A2003AA1CE64}" type="slidenum">
              <a:rPr lang="en-US"/>
              <a:pPr>
                <a:defRPr/>
              </a:pPr>
              <a:t>45</a:t>
            </a:fld>
            <a:endParaRPr lang="en-US" dirty="0"/>
          </a:p>
        </p:txBody>
      </p:sp>
      <p:sp>
        <p:nvSpPr>
          <p:cNvPr id="41989" name="TextBox 5"/>
          <p:cNvSpPr txBox="1">
            <a:spLocks noChangeArrowheads="1"/>
          </p:cNvSpPr>
          <p:nvPr/>
        </p:nvSpPr>
        <p:spPr bwMode="auto">
          <a:xfrm>
            <a:off x="228600" y="1447800"/>
            <a:ext cx="2971800"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2000" i="1">
                <a:latin typeface="Arial" pitchFamily="34" charset="0"/>
                <a:cs typeface="Arial" pitchFamily="34" charset="0"/>
              </a:rPr>
              <a:t>Serving size:</a:t>
            </a:r>
          </a:p>
          <a:p>
            <a:r>
              <a:rPr lang="en-US" sz="2000">
                <a:latin typeface="Arial" pitchFamily="34" charset="0"/>
                <a:cs typeface="Arial" pitchFamily="34" charset="0"/>
              </a:rPr>
              <a:t> 3 ounce steak</a:t>
            </a:r>
          </a:p>
          <a:p>
            <a:endParaRPr lang="en-US" sz="2000">
              <a:latin typeface="Arial" pitchFamily="34" charset="0"/>
              <a:cs typeface="Arial" pitchFamily="34" charset="0"/>
            </a:endParaRPr>
          </a:p>
          <a:p>
            <a:r>
              <a:rPr lang="en-US" sz="2000">
                <a:latin typeface="Arial" pitchFamily="34" charset="0"/>
                <a:cs typeface="Arial" pitchFamily="34" charset="0"/>
              </a:rPr>
              <a:t>8 ounce steak</a:t>
            </a:r>
          </a:p>
          <a:p>
            <a:endParaRPr lang="en-US" sz="2000">
              <a:latin typeface="Arial" pitchFamily="34" charset="0"/>
              <a:cs typeface="Arial" pitchFamily="34" charset="0"/>
            </a:endParaRPr>
          </a:p>
          <a:p>
            <a:r>
              <a:rPr lang="en-US" sz="2000">
                <a:latin typeface="Arial" pitchFamily="34" charset="0"/>
                <a:cs typeface="Arial" pitchFamily="34" charset="0"/>
              </a:rPr>
              <a:t>12 ounce steak</a:t>
            </a:r>
          </a:p>
          <a:p>
            <a:endParaRPr lang="en-US" sz="2000">
              <a:latin typeface="Arial" pitchFamily="34" charset="0"/>
              <a:cs typeface="Arial" pitchFamily="34" charset="0"/>
            </a:endParaRPr>
          </a:p>
          <a:p>
            <a:r>
              <a:rPr lang="en-US" sz="2000">
                <a:latin typeface="Arial" pitchFamily="34" charset="0"/>
                <a:cs typeface="Arial" pitchFamily="34" charset="0"/>
              </a:rPr>
              <a:t>16 ounce steak</a:t>
            </a:r>
          </a:p>
        </p:txBody>
      </p:sp>
      <p:sp>
        <p:nvSpPr>
          <p:cNvPr id="41990" name="TextBox 6"/>
          <p:cNvSpPr txBox="1">
            <a:spLocks noChangeArrowheads="1"/>
          </p:cNvSpPr>
          <p:nvPr/>
        </p:nvSpPr>
        <p:spPr bwMode="auto">
          <a:xfrm>
            <a:off x="2590800" y="1447800"/>
            <a:ext cx="1676400"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2000" i="1">
                <a:latin typeface="Arial" pitchFamily="34" charset="0"/>
                <a:cs typeface="Arial" pitchFamily="34" charset="0"/>
              </a:rPr>
              <a:t>Calories:</a:t>
            </a:r>
          </a:p>
          <a:p>
            <a:r>
              <a:rPr lang="en-US" sz="2000">
                <a:latin typeface="Arial" pitchFamily="34" charset="0"/>
                <a:cs typeface="Arial" pitchFamily="34" charset="0"/>
              </a:rPr>
              <a:t>200-250</a:t>
            </a:r>
          </a:p>
          <a:p>
            <a:endParaRPr lang="en-US" sz="2000">
              <a:latin typeface="Arial" pitchFamily="34" charset="0"/>
              <a:cs typeface="Arial" pitchFamily="34" charset="0"/>
            </a:endParaRPr>
          </a:p>
          <a:p>
            <a:r>
              <a:rPr lang="en-US" sz="2000">
                <a:latin typeface="Arial" pitchFamily="34" charset="0"/>
                <a:cs typeface="Arial" pitchFamily="34" charset="0"/>
              </a:rPr>
              <a:t>533-665</a:t>
            </a:r>
          </a:p>
          <a:p>
            <a:endParaRPr lang="en-US" sz="2000">
              <a:latin typeface="Arial" pitchFamily="34" charset="0"/>
              <a:cs typeface="Arial" pitchFamily="34" charset="0"/>
            </a:endParaRPr>
          </a:p>
          <a:p>
            <a:r>
              <a:rPr lang="en-US" sz="2000">
                <a:latin typeface="Arial" pitchFamily="34" charset="0"/>
                <a:cs typeface="Arial" pitchFamily="34" charset="0"/>
              </a:rPr>
              <a:t>800-1,000</a:t>
            </a:r>
          </a:p>
          <a:p>
            <a:endParaRPr lang="en-US" sz="2000">
              <a:latin typeface="Arial" pitchFamily="34" charset="0"/>
              <a:cs typeface="Arial" pitchFamily="34" charset="0"/>
            </a:endParaRPr>
          </a:p>
          <a:p>
            <a:r>
              <a:rPr lang="en-US" sz="2000">
                <a:latin typeface="Arial" pitchFamily="34" charset="0"/>
                <a:cs typeface="Arial" pitchFamily="34" charset="0"/>
              </a:rPr>
              <a:t>1,066-1,333</a:t>
            </a:r>
          </a:p>
        </p:txBody>
      </p:sp>
      <p:sp>
        <p:nvSpPr>
          <p:cNvPr id="41991" name="TextBox 7"/>
          <p:cNvSpPr txBox="1">
            <a:spLocks noChangeArrowheads="1"/>
          </p:cNvSpPr>
          <p:nvPr/>
        </p:nvSpPr>
        <p:spPr bwMode="auto">
          <a:xfrm>
            <a:off x="4114800" y="5029200"/>
            <a:ext cx="48006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2000">
                <a:latin typeface="Arial" pitchFamily="34" charset="0"/>
                <a:cs typeface="Arial" pitchFamily="34" charset="0"/>
              </a:rPr>
              <a:t>Remember, a calorie is a calorie no matter what the source. If you consume more calories than you need, you will gain weight.</a:t>
            </a:r>
          </a:p>
        </p:txBody>
      </p:sp>
    </p:spTree>
    <p:extLst>
      <p:ext uri="{BB962C8B-B14F-4D97-AF65-F5344CB8AC3E}">
        <p14:creationId xmlns:p14="http://schemas.microsoft.com/office/powerpoint/2010/main" val="321726423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fld id="{CF2099F3-00D0-4D38-B2AD-76F027F513E0}" type="slidenum">
              <a:rPr lang="en-US"/>
              <a:pPr>
                <a:defRPr/>
              </a:pPr>
              <a:t>46</a:t>
            </a:fld>
            <a:endParaRPr lang="en-US"/>
          </a:p>
        </p:txBody>
      </p:sp>
      <p:sp>
        <p:nvSpPr>
          <p:cNvPr id="5124" name="Rectangle 2"/>
          <p:cNvSpPr>
            <a:spLocks noGrp="1" noChangeArrowheads="1"/>
          </p:cNvSpPr>
          <p:nvPr>
            <p:ph type="title"/>
          </p:nvPr>
        </p:nvSpPr>
        <p:spPr/>
        <p:txBody>
          <a:bodyPr/>
          <a:lstStyle/>
          <a:p>
            <a:r>
              <a:rPr lang="en-US" smtClean="0">
                <a:latin typeface="Arial" pitchFamily="34" charset="0"/>
                <a:cs typeface="Arial" pitchFamily="34" charset="0"/>
              </a:rPr>
              <a:t>Alcohol</a:t>
            </a:r>
          </a:p>
        </p:txBody>
      </p:sp>
      <p:sp>
        <p:nvSpPr>
          <p:cNvPr id="5125" name="Rectangle 3"/>
          <p:cNvSpPr>
            <a:spLocks noGrp="1" noChangeArrowheads="1"/>
          </p:cNvSpPr>
          <p:nvPr>
            <p:ph type="body" idx="1"/>
          </p:nvPr>
        </p:nvSpPr>
        <p:spPr>
          <a:xfrm>
            <a:off x="304800" y="2133600"/>
            <a:ext cx="8305800" cy="4191000"/>
          </a:xfrm>
        </p:spPr>
        <p:txBody>
          <a:bodyPr/>
          <a:lstStyle/>
          <a:p>
            <a:pPr>
              <a:lnSpc>
                <a:spcPct val="90000"/>
              </a:lnSpc>
              <a:buClr>
                <a:schemeClr val="tx1"/>
              </a:buClr>
              <a:buFont typeface="Wingdings" pitchFamily="2" charset="2"/>
              <a:buChar char="§"/>
            </a:pPr>
            <a:r>
              <a:rPr lang="en-US" smtClean="0">
                <a:latin typeface="Arial" pitchFamily="34" charset="0"/>
                <a:cs typeface="Arial" pitchFamily="34" charset="0"/>
              </a:rPr>
              <a:t>May raise </a:t>
            </a:r>
            <a:r>
              <a:rPr lang="en-US" smtClean="0">
                <a:solidFill>
                  <a:srgbClr val="FF0000"/>
                </a:solidFill>
                <a:latin typeface="Arial" pitchFamily="34" charset="0"/>
                <a:cs typeface="Arial" pitchFamily="34" charset="0"/>
              </a:rPr>
              <a:t>triglycerides</a:t>
            </a:r>
            <a:r>
              <a:rPr lang="en-US" smtClean="0">
                <a:latin typeface="Arial" pitchFamily="34" charset="0"/>
                <a:cs typeface="Arial" pitchFamily="34" charset="0"/>
              </a:rPr>
              <a:t>.</a:t>
            </a:r>
          </a:p>
          <a:p>
            <a:pPr>
              <a:lnSpc>
                <a:spcPct val="90000"/>
              </a:lnSpc>
              <a:buClr>
                <a:schemeClr val="tx1"/>
              </a:buClr>
              <a:buFont typeface="Wingdings" pitchFamily="2" charset="2"/>
              <a:buChar char="§"/>
            </a:pPr>
            <a:r>
              <a:rPr lang="en-US" smtClean="0">
                <a:latin typeface="Arial" pitchFamily="34" charset="0"/>
                <a:cs typeface="Arial" pitchFamily="34" charset="0"/>
              </a:rPr>
              <a:t>Lots of calories, but no nutritional value.</a:t>
            </a:r>
          </a:p>
          <a:p>
            <a:pPr>
              <a:lnSpc>
                <a:spcPct val="90000"/>
              </a:lnSpc>
              <a:buClr>
                <a:schemeClr val="tx1"/>
              </a:buClr>
              <a:buFont typeface="Wingdings" pitchFamily="2" charset="2"/>
              <a:buChar char="§"/>
            </a:pPr>
            <a:r>
              <a:rPr lang="en-US" smtClean="0">
                <a:latin typeface="Arial" pitchFamily="34" charset="0"/>
                <a:cs typeface="Arial" pitchFamily="34" charset="0"/>
              </a:rPr>
              <a:t>Limit : 1-2 per day.</a:t>
            </a:r>
          </a:p>
          <a:p>
            <a:pPr>
              <a:lnSpc>
                <a:spcPct val="90000"/>
              </a:lnSpc>
              <a:buClr>
                <a:schemeClr val="tx1"/>
              </a:buClr>
              <a:buFont typeface="Wingdings" pitchFamily="2" charset="2"/>
              <a:buChar char="§"/>
            </a:pPr>
            <a:r>
              <a:rPr lang="en-US" smtClean="0">
                <a:latin typeface="Arial" pitchFamily="34" charset="0"/>
                <a:cs typeface="Arial" pitchFamily="34" charset="0"/>
              </a:rPr>
              <a:t>If you have diabetes: don’t drink alcohol on an empty stomach.</a:t>
            </a:r>
          </a:p>
          <a:p>
            <a:pPr>
              <a:lnSpc>
                <a:spcPct val="90000"/>
              </a:lnSpc>
              <a:buClr>
                <a:schemeClr val="tx1"/>
              </a:buClr>
              <a:buFont typeface="Wingdings" pitchFamily="2" charset="2"/>
              <a:buNone/>
            </a:pPr>
            <a:endParaRPr lang="en-US" smtClean="0"/>
          </a:p>
          <a:p>
            <a:pPr>
              <a:lnSpc>
                <a:spcPct val="90000"/>
              </a:lnSpc>
              <a:buClr>
                <a:schemeClr val="tx1"/>
              </a:buClr>
              <a:buFont typeface="Wingdings" pitchFamily="2" charset="2"/>
              <a:buNone/>
            </a:pPr>
            <a:endParaRPr lang="en-US" smtClean="0"/>
          </a:p>
        </p:txBody>
      </p:sp>
      <p:graphicFrame>
        <p:nvGraphicFramePr>
          <p:cNvPr id="5122" name="Object 2"/>
          <p:cNvGraphicFramePr>
            <a:graphicFrameLocks noChangeAspect="1"/>
          </p:cNvGraphicFramePr>
          <p:nvPr/>
        </p:nvGraphicFramePr>
        <p:xfrm>
          <a:off x="6858000" y="304800"/>
          <a:ext cx="1630363" cy="2066925"/>
        </p:xfrm>
        <a:graphic>
          <a:graphicData uri="http://schemas.openxmlformats.org/presentationml/2006/ole">
            <mc:AlternateContent xmlns:mc="http://schemas.openxmlformats.org/markup-compatibility/2006">
              <mc:Choice xmlns:v="urn:schemas-microsoft-com:vml" Requires="v">
                <p:oleObj spid="_x0000_s5134" name="Clip" r:id="rId3" imgW="788760" imgH="1001160" progId="">
                  <p:embed/>
                </p:oleObj>
              </mc:Choice>
              <mc:Fallback>
                <p:oleObj name="Clip" r:id="rId3" imgW="788760" imgH="100116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04800"/>
                        <a:ext cx="1630363" cy="2066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126" name="Picture 5" descr="j030492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71600" y="0"/>
            <a:ext cx="1133475"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7" name="Text Box 7"/>
          <p:cNvSpPr txBox="1">
            <a:spLocks noChangeArrowheads="1"/>
          </p:cNvSpPr>
          <p:nvPr/>
        </p:nvSpPr>
        <p:spPr bwMode="auto">
          <a:xfrm>
            <a:off x="304800" y="4953000"/>
            <a:ext cx="83058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Font typeface="Wingdings" pitchFamily="2" charset="2"/>
              <a:buChar char="§"/>
            </a:pPr>
            <a:r>
              <a:rPr lang="en-US" sz="2800">
                <a:latin typeface="Arial" pitchFamily="34" charset="0"/>
              </a:rPr>
              <a:t>  </a:t>
            </a:r>
            <a:r>
              <a:rPr lang="en-US" sz="2800" i="1">
                <a:latin typeface="Arial" pitchFamily="34" charset="0"/>
              </a:rPr>
              <a:t>With some health conditions or medications, NO       alcohol should be consumed -- </a:t>
            </a:r>
            <a:r>
              <a:rPr lang="en-US" sz="2800" i="1" u="sng">
                <a:latin typeface="Arial" pitchFamily="34" charset="0"/>
              </a:rPr>
              <a:t>ask your doctor</a:t>
            </a:r>
            <a:r>
              <a:rPr lang="en-US" sz="2800" i="1">
                <a:latin typeface="Arial" pitchFamily="34" charset="0"/>
              </a:rPr>
              <a:t>.</a:t>
            </a:r>
          </a:p>
        </p:txBody>
      </p:sp>
    </p:spTree>
    <p:extLst>
      <p:ext uri="{BB962C8B-B14F-4D97-AF65-F5344CB8AC3E}">
        <p14:creationId xmlns:p14="http://schemas.microsoft.com/office/powerpoint/2010/main" val="278926212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your plate stack up?</a:t>
            </a:r>
            <a:endParaRPr lang="en-US" dirty="0"/>
          </a:p>
        </p:txBody>
      </p:sp>
      <p:sp>
        <p:nvSpPr>
          <p:cNvPr id="3" name="Content Placeholder 2"/>
          <p:cNvSpPr>
            <a:spLocks noGrp="1"/>
          </p:cNvSpPr>
          <p:nvPr>
            <p:ph idx="1"/>
          </p:nvPr>
        </p:nvSpPr>
        <p:spPr/>
        <p:txBody>
          <a:bodyPr/>
          <a:lstStyle/>
          <a:p>
            <a:pPr marL="0" indent="0" algn="ctr">
              <a:buNone/>
            </a:pPr>
            <a:endParaRPr lang="en-US" dirty="0" smtClean="0"/>
          </a:p>
          <a:p>
            <a:pPr marL="0" indent="0" algn="ctr">
              <a:buNone/>
            </a:pPr>
            <a:endParaRPr lang="en-US" dirty="0"/>
          </a:p>
          <a:p>
            <a:pPr marL="0" indent="0" algn="ctr">
              <a:buNone/>
            </a:pPr>
            <a:endParaRPr lang="en-US" dirty="0" smtClean="0"/>
          </a:p>
          <a:p>
            <a:pPr marL="0" indent="0" algn="ctr">
              <a:buNone/>
            </a:pPr>
            <a:endParaRPr lang="en-US" dirty="0"/>
          </a:p>
          <a:p>
            <a:pPr marL="0" indent="0" algn="ctr">
              <a:buNone/>
            </a:pPr>
            <a:endParaRPr lang="en-US" dirty="0" smtClean="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2522315"/>
            <a:ext cx="2857500" cy="2809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6766" y="2438400"/>
            <a:ext cx="2895600" cy="28937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06741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 takes 2 to TANGO…</a:t>
            </a:r>
            <a:endParaRPr lang="en-US" dirty="0"/>
          </a:p>
        </p:txBody>
      </p:sp>
      <p:sp>
        <p:nvSpPr>
          <p:cNvPr id="3" name="Content Placeholder 2"/>
          <p:cNvSpPr>
            <a:spLocks noGrp="1"/>
          </p:cNvSpPr>
          <p:nvPr>
            <p:ph idx="1"/>
          </p:nvPr>
        </p:nvSpPr>
        <p:spPr/>
        <p:txBody>
          <a:bodyPr/>
          <a:lstStyle/>
          <a:p>
            <a:pPr marL="0" indent="0" algn="ctr">
              <a:buNone/>
            </a:pPr>
            <a:r>
              <a:rPr lang="en-US" dirty="0" smtClean="0"/>
              <a:t>It’s easy to blame food, but we ALL know that it’s really about </a:t>
            </a:r>
            <a:r>
              <a:rPr lang="en-US" b="1" u="sng" dirty="0" smtClean="0"/>
              <a:t>FOOD</a:t>
            </a:r>
            <a:r>
              <a:rPr lang="en-US" dirty="0" smtClean="0"/>
              <a:t> </a:t>
            </a:r>
            <a:r>
              <a:rPr lang="en-US" b="1" dirty="0" smtClean="0"/>
              <a:t>&amp;</a:t>
            </a:r>
            <a:r>
              <a:rPr lang="en-US" dirty="0" smtClean="0"/>
              <a:t> </a:t>
            </a:r>
            <a:r>
              <a:rPr lang="en-US" b="1" u="sng" dirty="0" smtClean="0"/>
              <a:t>PHYSICAL ACTIVITY</a:t>
            </a:r>
          </a:p>
          <a:p>
            <a:pPr marL="0" indent="0" algn="ctr">
              <a:buNone/>
            </a:pPr>
            <a:r>
              <a:rPr lang="en-US" dirty="0" smtClean="0"/>
              <a:t>The couch + a Coke = you croak!</a:t>
            </a:r>
          </a:p>
          <a:p>
            <a:pPr marL="0" indent="0" algn="ctr">
              <a:buNone/>
            </a:pPr>
            <a:r>
              <a:rPr lang="en-US" dirty="0" smtClean="0"/>
              <a:t>Ice cream + Atari = you’ll be sorry!</a:t>
            </a:r>
          </a:p>
          <a:p>
            <a:pPr marL="0" indent="0" algn="ctr">
              <a:buNone/>
            </a:pPr>
            <a:r>
              <a:rPr lang="en-US" dirty="0" smtClean="0"/>
              <a:t>You get the picture.</a:t>
            </a:r>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3973" y="4513217"/>
            <a:ext cx="3250027" cy="2318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29000" y="4690653"/>
            <a:ext cx="2274652" cy="19637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57400" y="4566835"/>
            <a:ext cx="1178616" cy="21169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400" y="0"/>
            <a:ext cx="1618497" cy="175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1381564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ctr"/>
            <a:endParaRPr lang="en-US" dirty="0" smtClean="0"/>
          </a:p>
          <a:p>
            <a:pPr algn="ctr"/>
            <a:endParaRPr lang="en-US" dirty="0"/>
          </a:p>
          <a:p>
            <a:pPr algn="ctr"/>
            <a:r>
              <a:rPr lang="en-US" sz="4400" dirty="0" smtClean="0"/>
              <a:t>QUESTIONS?</a:t>
            </a:r>
            <a:endParaRPr lang="en-US" sz="4400" dirty="0"/>
          </a:p>
        </p:txBody>
      </p:sp>
    </p:spTree>
    <p:extLst>
      <p:ext uri="{BB962C8B-B14F-4D97-AF65-F5344CB8AC3E}">
        <p14:creationId xmlns:p14="http://schemas.microsoft.com/office/powerpoint/2010/main" val="2440518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ctr"/>
            <a:r>
              <a:rPr lang="en-US" sz="4000" dirty="0" smtClean="0"/>
              <a:t>HFCS Molecule vs. Sucrose Molecule</a:t>
            </a:r>
            <a:endParaRPr lang="en-US" sz="4000"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6399" y="1114696"/>
            <a:ext cx="6603281" cy="4952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683379" y="6067158"/>
            <a:ext cx="3886200" cy="381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bondingwithfood.wordpress.com</a:t>
            </a:r>
            <a:endParaRPr lang="en-US" sz="1600" dirty="0"/>
          </a:p>
        </p:txBody>
      </p:sp>
    </p:spTree>
    <p:extLst>
      <p:ext uri="{BB962C8B-B14F-4D97-AF65-F5344CB8AC3E}">
        <p14:creationId xmlns:p14="http://schemas.microsoft.com/office/powerpoint/2010/main" val="1701631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1066800"/>
            <a:ext cx="4309200" cy="5212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4876800" y="1066800"/>
            <a:ext cx="4038600" cy="5016758"/>
          </a:xfrm>
          <a:prstGeom prst="rect">
            <a:avLst/>
          </a:prstGeom>
          <a:noFill/>
        </p:spPr>
        <p:txBody>
          <a:bodyPr wrap="square" rtlCol="0">
            <a:spAutoFit/>
          </a:bodyPr>
          <a:lstStyle/>
          <a:p>
            <a:pPr marL="285750" indent="-285750">
              <a:buFont typeface="Arial" pitchFamily="34" charset="0"/>
              <a:buChar char="•"/>
            </a:pPr>
            <a:r>
              <a:rPr lang="en-US" sz="2000" dirty="0" smtClean="0"/>
              <a:t>Fructose is 40% sweeter than sucrose and twice as sweet as glucose</a:t>
            </a:r>
            <a:r>
              <a:rPr lang="en-US" sz="2000" dirty="0" smtClean="0">
                <a:sym typeface="Wingdings" pitchFamily="2" charset="2"/>
              </a:rPr>
              <a:t> saves $$$</a:t>
            </a:r>
          </a:p>
          <a:p>
            <a:pPr marL="285750" indent="-285750">
              <a:buFont typeface="Arial" pitchFamily="34" charset="0"/>
              <a:buChar char="•"/>
            </a:pPr>
            <a:endParaRPr lang="en-US" sz="2000" dirty="0" smtClean="0">
              <a:sym typeface="Wingdings" pitchFamily="2" charset="2"/>
            </a:endParaRPr>
          </a:p>
          <a:p>
            <a:pPr marL="285750" indent="-285750">
              <a:buFont typeface="Arial" pitchFamily="34" charset="0"/>
              <a:buChar char="•"/>
            </a:pPr>
            <a:r>
              <a:rPr lang="en-US" sz="2000" dirty="0" smtClean="0">
                <a:sym typeface="Wingdings" pitchFamily="2" charset="2"/>
              </a:rPr>
              <a:t>Fructose comes from fruit, although most fruit contains an mix of glucose, sucrose, and fructose</a:t>
            </a:r>
          </a:p>
          <a:p>
            <a:pPr marL="285750" indent="-285750">
              <a:buFont typeface="Arial" pitchFamily="34" charset="0"/>
              <a:buChar char="•"/>
            </a:pPr>
            <a:endParaRPr lang="en-US" sz="2000" dirty="0" smtClean="0">
              <a:sym typeface="Wingdings" pitchFamily="2" charset="2"/>
            </a:endParaRPr>
          </a:p>
          <a:p>
            <a:pPr marL="285750" indent="-285750">
              <a:buFont typeface="Arial" pitchFamily="34" charset="0"/>
              <a:buChar char="•"/>
            </a:pPr>
            <a:r>
              <a:rPr lang="en-US" sz="2000" dirty="0" smtClean="0">
                <a:sym typeface="Wingdings" pitchFamily="2" charset="2"/>
              </a:rPr>
              <a:t>HFCS consumption had risen from &lt; 10 </a:t>
            </a:r>
            <a:r>
              <a:rPr lang="en-US" sz="2000" dirty="0" err="1" smtClean="0">
                <a:sym typeface="Wingdings" pitchFamily="2" charset="2"/>
              </a:rPr>
              <a:t>lbs</a:t>
            </a:r>
            <a:r>
              <a:rPr lang="en-US" sz="2000" dirty="0" smtClean="0">
                <a:sym typeface="Wingdings" pitchFamily="2" charset="2"/>
              </a:rPr>
              <a:t> per person per year in 1976 to &gt;50 </a:t>
            </a:r>
            <a:r>
              <a:rPr lang="en-US" sz="2000" dirty="0" err="1" smtClean="0">
                <a:sym typeface="Wingdings" pitchFamily="2" charset="2"/>
              </a:rPr>
              <a:t>lbs</a:t>
            </a:r>
            <a:r>
              <a:rPr lang="en-US" sz="2000" dirty="0" smtClean="0">
                <a:sym typeface="Wingdings" pitchFamily="2" charset="2"/>
              </a:rPr>
              <a:t> by 2000</a:t>
            </a:r>
          </a:p>
          <a:p>
            <a:pPr marL="285750" indent="-285750">
              <a:buFont typeface="Arial" pitchFamily="34" charset="0"/>
              <a:buChar char="•"/>
            </a:pPr>
            <a:endParaRPr lang="en-US" sz="2000" dirty="0" smtClean="0">
              <a:sym typeface="Wingdings" pitchFamily="2" charset="2"/>
            </a:endParaRPr>
          </a:p>
          <a:p>
            <a:pPr marL="285750" indent="-285750">
              <a:buFont typeface="Arial" pitchFamily="34" charset="0"/>
              <a:buChar char="•"/>
            </a:pPr>
            <a:r>
              <a:rPr lang="en-US" sz="2000" dirty="0" smtClean="0">
                <a:sym typeface="Wingdings" pitchFamily="2" charset="2"/>
              </a:rPr>
              <a:t>Obesity and diabetes followed the HFCS trend until the 2000s when HFCS intake started to decline</a:t>
            </a:r>
          </a:p>
        </p:txBody>
      </p:sp>
    </p:spTree>
    <p:extLst>
      <p:ext uri="{BB962C8B-B14F-4D97-AF65-F5344CB8AC3E}">
        <p14:creationId xmlns:p14="http://schemas.microsoft.com/office/powerpoint/2010/main" val="6869896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00250" y="38100"/>
            <a:ext cx="5143500" cy="678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69273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5600" y="522006"/>
            <a:ext cx="3525192" cy="2967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447800" y="3962400"/>
            <a:ext cx="6477000" cy="1938992"/>
          </a:xfrm>
          <a:prstGeom prst="rect">
            <a:avLst/>
          </a:prstGeom>
          <a:noFill/>
        </p:spPr>
        <p:txBody>
          <a:bodyPr wrap="square" rtlCol="0">
            <a:spAutoFit/>
          </a:bodyPr>
          <a:lstStyle/>
          <a:p>
            <a:r>
              <a:rPr lang="en-US" sz="2400" dirty="0" smtClean="0"/>
              <a:t>HFCS consumption is declining as regular soft drink availability is declining yet obesity and diabetes are still rising…it’s not ALL about what we eat and drink---think exercise component?</a:t>
            </a:r>
            <a:endParaRPr lang="en-US" sz="2400" dirty="0"/>
          </a:p>
        </p:txBody>
      </p:sp>
    </p:spTree>
    <p:extLst>
      <p:ext uri="{BB962C8B-B14F-4D97-AF65-F5344CB8AC3E}">
        <p14:creationId xmlns:p14="http://schemas.microsoft.com/office/powerpoint/2010/main" val="20092221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Fructose Levels in Common Foods</a:t>
            </a:r>
            <a:endParaRPr lang="en-US" dirty="0"/>
          </a:p>
        </p:txBody>
      </p:sp>
      <p:sp>
        <p:nvSpPr>
          <p:cNvPr id="5" name="Content Placeholder 4"/>
          <p:cNvSpPr>
            <a:spLocks noGrp="1"/>
          </p:cNvSpPr>
          <p:nvPr>
            <p:ph idx="1"/>
          </p:nvPr>
        </p:nvSpPr>
        <p:spPr/>
        <p:txBody>
          <a:bodyPr/>
          <a:lstStyle/>
          <a:p>
            <a:r>
              <a:rPr lang="en-US" dirty="0" smtClean="0"/>
              <a:t>3” small navel orange = 3.1 gm</a:t>
            </a:r>
          </a:p>
          <a:p>
            <a:r>
              <a:rPr lang="en-US" dirty="0" smtClean="0"/>
              <a:t>12 oz orange juice = 14.4 gm*</a:t>
            </a:r>
          </a:p>
          <a:p>
            <a:r>
              <a:rPr lang="en-US" dirty="0" smtClean="0"/>
              <a:t>12 oz orange soda = 24 gm*</a:t>
            </a:r>
          </a:p>
          <a:p>
            <a:endParaRPr lang="en-US" dirty="0" smtClean="0"/>
          </a:p>
          <a:p>
            <a:r>
              <a:rPr lang="en-US" dirty="0" smtClean="0"/>
              <a:t>32 oz </a:t>
            </a:r>
            <a:r>
              <a:rPr lang="en-US" dirty="0" err="1" smtClean="0"/>
              <a:t>Cefco</a:t>
            </a:r>
            <a:r>
              <a:rPr lang="en-US" dirty="0" smtClean="0"/>
              <a:t> Fountain Coca-Cola = 57 gm*</a:t>
            </a:r>
          </a:p>
          <a:p>
            <a:endParaRPr lang="en-US" dirty="0" smtClean="0"/>
          </a:p>
          <a:p>
            <a:pPr>
              <a:buNone/>
            </a:pPr>
            <a:r>
              <a:rPr lang="en-US" sz="2400" dirty="0" smtClean="0"/>
              <a:t>* 100% natural OJ is 50% fructose; HFCS in soft drinks is approximately 55% fructose.</a:t>
            </a:r>
            <a:endParaRPr lang="en-US" sz="24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Green Nutri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Green Nutrition</Template>
  <TotalTime>3902</TotalTime>
  <Words>2300</Words>
  <Application>Microsoft Office PowerPoint</Application>
  <PresentationFormat>On-screen Show (4:3)</PresentationFormat>
  <Paragraphs>336</Paragraphs>
  <Slides>49</Slides>
  <Notes>11</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49</vt:i4>
      </vt:variant>
    </vt:vector>
  </HeadingPairs>
  <TitlesOfParts>
    <vt:vector size="52" baseType="lpstr">
      <vt:lpstr>Green Nutrition</vt:lpstr>
      <vt:lpstr>Clip</vt:lpstr>
      <vt:lpstr>Presentation</vt:lpstr>
      <vt:lpstr>Food industry (continued)</vt:lpstr>
      <vt:lpstr>Statistics</vt:lpstr>
      <vt:lpstr>Statistics continued</vt:lpstr>
      <vt:lpstr>How is HFCS made?</vt:lpstr>
      <vt:lpstr>HFCS Molecule vs. Sucrose Molecule</vt:lpstr>
      <vt:lpstr>PowerPoint Presentation</vt:lpstr>
      <vt:lpstr>PowerPoint Presentation</vt:lpstr>
      <vt:lpstr>PowerPoint Presentation</vt:lpstr>
      <vt:lpstr>Fructose Levels in Common Foods</vt:lpstr>
      <vt:lpstr>How Does the Body “react” to Fructose?</vt:lpstr>
      <vt:lpstr>PowerPoint Presentation</vt:lpstr>
      <vt:lpstr>Salt</vt:lpstr>
      <vt:lpstr>Salt</vt:lpstr>
      <vt:lpstr>USDA Food Pyramid circa 2005</vt:lpstr>
      <vt:lpstr>USDA adopted MyPlate in 2011</vt:lpstr>
      <vt:lpstr>PowerPoint Presentation</vt:lpstr>
      <vt:lpstr>PowerPoint Presentation</vt:lpstr>
      <vt:lpstr>Carbohydrate (sugar and starches) Use small portions, or find an alternative.  Use high fiber starches.</vt:lpstr>
      <vt:lpstr>Fiber</vt:lpstr>
      <vt:lpstr>Vegetables and Healthy Snacking:  Some Great Choices!</vt:lpstr>
      <vt:lpstr>What is a Whole Grain?</vt:lpstr>
      <vt:lpstr>List of whole grains</vt:lpstr>
      <vt:lpstr>PowerPoint Presentation</vt:lpstr>
      <vt:lpstr>Watch wording on grains!</vt:lpstr>
      <vt:lpstr>Product “A”- Whole Wheat</vt:lpstr>
      <vt:lpstr>Product “B”- Partial Blend</vt:lpstr>
      <vt:lpstr>Product “C”- Refined</vt:lpstr>
      <vt:lpstr>Fat</vt:lpstr>
      <vt:lpstr>PowerPoint Presentation</vt:lpstr>
      <vt:lpstr>Types of Fat</vt:lpstr>
      <vt:lpstr>PowerPoint Presentation</vt:lpstr>
      <vt:lpstr>PowerPoint Presentation</vt:lpstr>
      <vt:lpstr>PowerPoint Presentation</vt:lpstr>
      <vt:lpstr>PowerPoint Presentation</vt:lpstr>
      <vt:lpstr>Meat, Poultry, Fish  </vt:lpstr>
      <vt:lpstr>Percent (%) Lean in meats (first number is the % lean;  second number is the % fat of the product)</vt:lpstr>
      <vt:lpstr>PowerPoint Presentation</vt:lpstr>
      <vt:lpstr>Processed Meats</vt:lpstr>
      <vt:lpstr>Eggs and Milk</vt:lpstr>
      <vt:lpstr>Salt (Sodium)</vt:lpstr>
      <vt:lpstr>Salt (sodium) continued</vt:lpstr>
      <vt:lpstr>PowerPoint Presentation</vt:lpstr>
      <vt:lpstr>Cut the Fat and Calories</vt:lpstr>
      <vt:lpstr>Eating Out</vt:lpstr>
      <vt:lpstr>Beware of Portions!</vt:lpstr>
      <vt:lpstr>Alcohol</vt:lpstr>
      <vt:lpstr>How does your plate stack up?</vt:lpstr>
      <vt:lpstr>It takes 2 to TANGO…</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meg</dc:creator>
  <cp:lastModifiedBy>chenms</cp:lastModifiedBy>
  <cp:revision>92</cp:revision>
  <dcterms:created xsi:type="dcterms:W3CDTF">2013-04-06T20:20:37Z</dcterms:created>
  <dcterms:modified xsi:type="dcterms:W3CDTF">2013-09-27T02:02:04Z</dcterms:modified>
</cp:coreProperties>
</file>